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59.jpeg" ContentType="image/jpeg"/>
  <Override PartName="/ppt/media/image42.jpeg" ContentType="image/jpeg"/>
  <Override PartName="/ppt/media/image58.jpeg" ContentType="image/jpeg"/>
  <Override PartName="/ppt/media/image56.jpeg" ContentType="image/jpeg"/>
  <Override PartName="/ppt/media/image55.jpeg" ContentType="image/jpeg"/>
  <Override PartName="/ppt/media/image43.png" ContentType="image/png"/>
  <Override PartName="/ppt/media/image54.jpeg" ContentType="image/jpeg"/>
  <Override PartName="/ppt/media/image53.jpeg" ContentType="image/jpeg"/>
  <Override PartName="/ppt/media/image50.jpeg" ContentType="image/jpeg"/>
  <Override PartName="/ppt/media/image49.jpeg" ContentType="image/jpeg"/>
  <Override PartName="/ppt/media/image48.jpeg" ContentType="image/jpeg"/>
  <Override PartName="/ppt/media/image47.jpeg" ContentType="image/jpeg"/>
  <Override PartName="/ppt/media/image24.jpeg" ContentType="image/jpeg"/>
  <Override PartName="/ppt/media/image36.jpeg" ContentType="image/jpeg"/>
  <Override PartName="/ppt/media/image2.jpeg" ContentType="image/jpeg"/>
  <Override PartName="/ppt/media/image23.jpeg" ContentType="image/jpeg"/>
  <Override PartName="/ppt/media/image1.jpeg" ContentType="image/jpeg"/>
  <Override PartName="/ppt/media/image22.jpeg" ContentType="image/jpeg"/>
  <Override PartName="/ppt/media/image9.png" ContentType="image/png"/>
  <Override PartName="/ppt/media/image14.jpeg" ContentType="image/jpeg"/>
  <Override PartName="/ppt/media/image15.jpeg" ContentType="image/jpeg"/>
  <Override PartName="/ppt/media/image20.jpeg" ContentType="image/jpeg"/>
  <Override PartName="/ppt/media/image21.jpeg" ContentType="image/jpeg"/>
  <Override PartName="/ppt/media/image33.jpeg" ContentType="image/jpeg"/>
  <Override PartName="/ppt/media/image27.png" ContentType="image/png"/>
  <Override PartName="/ppt/media/image71.jpeg" ContentType="image/jpeg"/>
  <Override PartName="/ppt/media/image44.jpeg" ContentType="image/jpeg"/>
  <Override PartName="/ppt/media/image45.png" ContentType="image/png"/>
  <Override PartName="/ppt/media/image66.jpeg" ContentType="image/jpeg"/>
  <Override PartName="/ppt/media/image70.jpeg" ContentType="image/jpeg"/>
  <Override PartName="/ppt/media/image35.png" ContentType="image/png"/>
  <Override PartName="/ppt/media/image65.jpeg" ContentType="image/jpeg"/>
  <Override PartName="/ppt/media/image8.jpeg" ContentType="image/jpeg"/>
  <Override PartName="/ppt/media/image39.jpeg" ContentType="image/jpeg"/>
  <Override PartName="/ppt/media/image69.jpeg" ContentType="image/jpeg"/>
  <Override PartName="/ppt/media/image68.jpeg" ContentType="image/jpeg"/>
  <Override PartName="/ppt/media/image67.jpeg" ContentType="image/jpeg"/>
  <Override PartName="/ppt/media/image64.jpeg" ContentType="image/jpeg"/>
  <Override PartName="/ppt/media/image7.jpeg" ContentType="image/jpeg"/>
  <Override PartName="/ppt/media/image38.jpeg" ContentType="image/jpeg"/>
  <Override PartName="/ppt/media/image19.jpeg" ContentType="image/jpeg"/>
  <Override PartName="/ppt/media/image63.jpeg" ContentType="image/jpeg"/>
  <Override PartName="/ppt/media/image6.jpeg" ContentType="image/jpeg"/>
  <Override PartName="/ppt/media/image18.jpeg" ContentType="image/jpeg"/>
  <Override PartName="/ppt/media/image62.jpeg" ContentType="image/jpeg"/>
  <Override PartName="/ppt/media/image5.jpeg" ContentType="image/jpeg"/>
  <Override PartName="/ppt/media/image17.jpeg" ContentType="image/jpeg"/>
  <Override PartName="/ppt/media/image61.jpeg" ContentType="image/jpeg"/>
  <Override PartName="/ppt/media/image4.jpeg" ContentType="image/jpeg"/>
  <Override PartName="/ppt/media/image16.jpeg" ContentType="image/jpeg"/>
  <Override PartName="/ppt/media/image60.jpeg" ContentType="image/jpeg"/>
  <Override PartName="/ppt/media/image30.png" ContentType="image/png"/>
  <Override PartName="/ppt/media/image37.jpeg" ContentType="image/jpeg"/>
  <Override PartName="/ppt/media/image41.png" ContentType="image/png"/>
  <Override PartName="/ppt/media/image3.jpeg" ContentType="image/jpeg"/>
  <Override PartName="/ppt/media/image25.jpeg" ContentType="image/jpeg"/>
  <Override PartName="/ppt/media/image26.jpeg" ContentType="image/jpeg"/>
  <Override PartName="/ppt/media/image11.jpeg" ContentType="image/jpeg"/>
  <Override PartName="/ppt/media/image28.jpeg" ContentType="image/jpeg"/>
  <Override PartName="/ppt/media/image51.jpeg" ContentType="image/jpeg"/>
  <Override PartName="/ppt/media/image12.jpeg" ContentType="image/jpeg"/>
  <Override PartName="/ppt/media/image29.jpeg" ContentType="image/jpeg"/>
  <Override PartName="/ppt/media/image52.jpeg" ContentType="image/jpeg"/>
  <Override PartName="/ppt/media/image10.jpeg" ContentType="image/jpeg"/>
  <Override PartName="/ppt/media/image13.jpeg" ContentType="image/jpeg"/>
  <Override PartName="/ppt/media/image40.jpeg" ContentType="image/jpeg"/>
  <Override PartName="/ppt/media/image31.jpeg" ContentType="image/jpeg"/>
  <Override PartName="/ppt/media/image32.jpeg" ContentType="image/jpeg"/>
  <Override PartName="/ppt/media/image34.jpeg" ContentType="image/jpeg"/>
  <Override PartName="/ppt/media/image57.jpeg" ContentType="image/jpeg"/>
  <Override PartName="/ppt/media/image46.jpeg" ContentType="image/jpeg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42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9.xml" ContentType="application/vnd.openxmlformats-officedocument.presentationml.slide+xml"/>
  <Override PartName="/ppt/slides/slide61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64.xml" ContentType="application/vnd.openxmlformats-officedocument.presentationml.slide+xml"/>
  <Override PartName="/ppt/slides/slide27.xml" ContentType="application/vnd.openxmlformats-officedocument.presentationml.slide+xml"/>
  <Override PartName="/ppt/slides/slide63.xml" ContentType="application/vnd.openxmlformats-officedocument.presentationml.slide+xml"/>
  <Override PartName="/ppt/slides/slide26.xml" ContentType="application/vnd.openxmlformats-officedocument.presentationml.slide+xml"/>
  <Override PartName="/ppt/slides/slide62.xml" ContentType="application/vnd.openxmlformats-officedocument.presentationml.slide+xml"/>
  <Override PartName="/ppt/slides/slide25.xml" ContentType="application/vnd.openxmlformats-officedocument.presentationml.slide+xml"/>
  <Override PartName="/ppt/slides/slide59.xml" ContentType="application/vnd.openxmlformats-officedocument.presentationml.slide+xml"/>
  <Override PartName="/ppt/slides/slide22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58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36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2.xml.rels" ContentType="application/vnd.openxmlformats-package.relationships+xml"/>
  <Override PartName="/ppt/slides/_rels/slide48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55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32.xml.rels" ContentType="application/vnd.openxmlformats-package.relationships+xml"/>
  <Override PartName="/ppt/slides/_rels/slide1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5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3.xml.rels" ContentType="application/vnd.openxmlformats-package.relationships+xml"/>
  <Override PartName="/ppt/slides/_rels/slide28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30.xml.rels" ContentType="application/vnd.openxmlformats-package.relationships+xml"/>
  <Override PartName="/ppt/slides/_rels/slide38.xml.rels" ContentType="application/vnd.openxmlformats-package.relationships+xml"/>
  <Override PartName="/ppt/slides/_rels/slide45.xml.rels" ContentType="application/vnd.openxmlformats-package.relationships+xml"/>
  <Override PartName="/ppt/slides/_rels/slide25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</p:sldIdLst>
  <p:sldSz cx="9144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hyperlink" Target="https://servicedesk.bas.ac.uk/app/itdesk/ui/solutions/60624000019410097/details" TargetMode="External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hyperlink" Target="http://ictdocs/wiki/index.php/HPC:X2GO" TargetMode="External"/><Relationship Id="rId3" Type="http://schemas.openxmlformats.org/officeDocument/2006/relationships/hyperlink" Target="https://servicedesk.bas.ac.uk/app/itdesk/ui/solutions/60624000019605299/details" TargetMode="External"/><Relationship Id="rId4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hyperlink" Target="http://www.chiark.greenend.org.uk/~sgtatham/putty/download.html" TargetMode="External"/><Relationship Id="rId3" Type="http://schemas.openxmlformats.org/officeDocument/2006/relationships/hyperlink" Target="http://winscp.net/eng/download.php" TargetMode="External"/><Relationship Id="rId4" Type="http://schemas.openxmlformats.org/officeDocument/2006/relationships/hyperlink" Target="http://mobaxterm.mobatek.net/" TargetMode="External"/><Relationship Id="rId5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hyperlink" Target="https://cyberduck.io/" TargetMode="External"/><Relationship Id="rId3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hyperlink" Target="https://servicedesk.bas.ac.uk/app/itdesk/ui/solutions/60624000016015047/details" TargetMode="External"/><Relationship Id="rId3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hyperlink" Target="http://qdosmsq.dunbar-it.co.uk/blog/2013/02/rsync-to-slash-or-not-to-slash/" TargetMode="External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hyperlink" Target="http://ictdocs.nerc-bas.ac.uk/wiki/index.php/Ttmux" TargetMode="External"/><Relationship Id="rId3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51.jpeg"/><Relationship Id="rId2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hyperlink" Target="http://ictdocs/wiki/index.php?title=HPC:User_Guide" TargetMode="External"/><Relationship Id="rId3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54.jpeg"/><Relationship Id="rId2" Type="http://schemas.openxmlformats.org/officeDocument/2006/relationships/hyperlink" Target="http://jupyterhub.nerc-bas.ac.uk/" TargetMode="External"/><Relationship Id="rId3" Type="http://schemas.openxmlformats.org/officeDocument/2006/relationships/hyperlink" Target="http://ictdocs/wiki/index.php/HPC:JupyterHub" TargetMode="External"/><Relationship Id="rId4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56.jpe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hyperlink" Target="http://ictdocs.nerc-bas.ac.uk/wiki/index.php/HPC:User_Guide#SLURM_Fair_Usage_Scheduler" TargetMode="External"/><Relationship Id="rId3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60.jpe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61.jpeg"/><Relationship Id="rId2" Type="http://schemas.openxmlformats.org/officeDocument/2006/relationships/hyperlink" Target="mailto:--mail-user%3Dpasump@bas.ac.uk" TargetMode="External"/><Relationship Id="rId3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62.jpe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63.jpeg"/><Relationship Id="rId2" Type="http://schemas.openxmlformats.org/officeDocument/2006/relationships/hyperlink" Target="https://servicedesk.bas.ac.uk/app/itdesk/ui/solutions/60624000019535035/details" TargetMode="External"/><Relationship Id="rId3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64.jpeg"/><Relationship Id="rId2" Type="http://schemas.openxmlformats.org/officeDocument/2006/relationships/hyperlink" Target="http://ictdocs/wiki/index.php?title=HPC:User_Guide" TargetMode="External"/><Relationship Id="rId3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65.jpe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66.jpeg"/><Relationship Id="rId2" Type="http://schemas.openxmlformats.org/officeDocument/2006/relationships/hyperlink" Target="http://ictdocs/wiki/index.php/HPC:Containers" TargetMode="External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67.jpeg"/><Relationship Id="rId2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68.jpe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69.jpe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70.jpeg"/><Relationship Id="rId2" Type="http://schemas.openxmlformats.org/officeDocument/2006/relationships/hyperlink" Target="mailto:servicedesk@bas.ac.uk" TargetMode="External"/><Relationship Id="rId3" Type="http://schemas.openxmlformats.org/officeDocument/2006/relationships/hyperlink" Target="http://ictdocs/wiki/index.php?title=HPC:User_Guide" TargetMode="External"/><Relationship Id="rId4" Type="http://schemas.openxmlformats.org/officeDocument/2006/relationships/hyperlink" Target="mailto:bashpc@exchange.nerc.ac.uk" TargetMode="External"/><Relationship Id="rId5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71.jpe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714240" y="2000160"/>
            <a:ext cx="7641360" cy="17200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British Antarctic Survey</a:t>
            </a:r>
            <a:br/>
            <a:br/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An Introduction to High Performance Computing 2022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720000" y="428760"/>
            <a:ext cx="7641360" cy="711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1: Memory Intensive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96" name="Rectangle 24"/>
          <p:cNvSpPr/>
          <p:nvPr/>
        </p:nvSpPr>
        <p:spPr>
          <a:xfrm>
            <a:off x="813240" y="1080000"/>
            <a:ext cx="7644600" cy="442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rm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A single problem that can requires a large amount of RAM</a:t>
            </a:r>
            <a:br/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Memory requirements are greater than your laptop/desktop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Often a large amount of data needs to load into RAM before processing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Might not require multiple cores/CPU’s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Limited by maximum RAM in a workstation or node 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Might consume a whole cluster node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1360" cy="711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1: Compute Intensive 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4600" cy="44265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rm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</a:rPr>
              <a:t>A single problem that can be split up across multiple CPUs to reduce the execution time as far as possible.</a:t>
            </a:r>
            <a:br/>
            <a:r>
              <a:rPr b="0" lang="en-GB" sz="1600" spc="-1" strike="noStrike">
                <a:latin typeface="Arial"/>
              </a:rPr>
              <a:t> 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</a:rPr>
              <a:t>Program workload must be parallelised:</a:t>
            </a:r>
            <a:br/>
            <a:r>
              <a:rPr b="0" lang="en-GB" sz="1600" spc="-1" strike="noStrike">
                <a:latin typeface="Arial"/>
              </a:rPr>
              <a:t> </a:t>
            </a:r>
            <a:endParaRPr b="0" lang="en-GB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</a:rPr>
              <a:t>Parallel programs split into copies (processes or threads)</a:t>
            </a:r>
            <a:endParaRPr b="0" lang="en-GB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</a:rPr>
              <a:t>Each process/thread performs a part of the work on its own CPU, concurrently with the others</a:t>
            </a:r>
            <a:br/>
            <a:r>
              <a:rPr b="0" lang="en-GB" sz="1600" spc="-1" strike="noStrike">
                <a:latin typeface="Arial"/>
              </a:rPr>
              <a:t> 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</a:rPr>
              <a:t>A well-parallelised program will fully exercise as many CPUs as there are processes/threads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</a:rPr>
              <a:t>The CPUs typically need to exchange information rapidly, requiring specialized communication hardware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</a:rPr>
              <a:t>This type of job is the traditional domain of HPC clusters</a:t>
            </a:r>
            <a:endParaRPr b="0" lang="en-GB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1360" cy="711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1: Compute Intensive (Cont) 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4600" cy="44265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rm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Parallelisation requires effort:</a:t>
            </a:r>
            <a:br/>
            <a:r>
              <a:rPr b="0" lang="en-GB" sz="1800" spc="-1" strike="noStrike">
                <a:latin typeface="Arial"/>
              </a:rPr>
              <a:t> 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There are libraries to help (e.g. OpenMP, MPI)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OpenMP: parallelize in a shared memory system (whole node)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MPI: parallelize over a distributed system (multiple nodes)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MPI and OpenMP can be used at the same time in a hybrid job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Aim to make the the amount of code that can be parallelised and performance per CPU as large as possible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The scaling limit: eventually using more CPUs becomes detrimental instead of helpful.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1360" cy="711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1: Data Intensive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02" name=""/>
          <p:cNvSpPr/>
          <p:nvPr/>
        </p:nvSpPr>
        <p:spPr>
          <a:xfrm>
            <a:off x="714240" y="1080000"/>
            <a:ext cx="7261200" cy="342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Distributing a large data set for a single problem across multiple CPUs to reduce the overall execution time</a:t>
            </a:r>
            <a:br/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same work may be done on each data segment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Rapid movement of data to and from disk is the most important requirement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Flash or large amounts of storage are often required</a:t>
            </a:r>
            <a:br/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1360" cy="711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1: High Throughput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4600" cy="4212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Distribute independent, multiple problems across many CPUs to reduce the overall execution time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Workload is trivially (or embarrassingly) parallel: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pc="-1" strike="noStrike">
                <a:latin typeface="Arial"/>
              </a:rPr>
              <a:t>Workload breaks up naturally into independent pieces</a:t>
            </a:r>
            <a:endParaRPr b="0" lang="en-GB" sz="15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pc="-1" strike="noStrike">
                <a:latin typeface="Arial"/>
              </a:rPr>
              <a:t>Each piece is performed by a separate process/thread on a separate CPU (concurrently).</a:t>
            </a:r>
            <a:endParaRPr b="0" lang="en-GB" sz="15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pc="-1" strike="noStrike">
                <a:latin typeface="Arial"/>
              </a:rPr>
              <a:t>Little or no inter-CPU communication</a:t>
            </a:r>
            <a:endParaRPr b="0" lang="en-GB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Emphasis is on throughput over a period, rather than on performance on a single problem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A good example is running lots of the same R or python job, you are probably high throughput, and possibly data intensive or compute intensive as well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1360" cy="711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1: Summary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4600" cy="4212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marL="216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Think about the type of problems you will need to solve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Learn how to run single core jobs first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If a job requires more cores than a single node you will need to look at panellisation</a:t>
            </a:r>
            <a:endParaRPr b="0" lang="en-GB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Open Source software will sometimes have an option to compile it to run in parallel (less work for you)</a:t>
            </a:r>
            <a:endParaRPr b="0" lang="en-GB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Otherwise you’ll need to start to write your own code (more work)</a:t>
            </a:r>
            <a:endParaRPr b="0" lang="en-GB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TensorFlow and Python both have good MPI support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</a:pP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</a:pP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</a:pP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None/>
            </a:pPr>
            <a:endParaRPr b="0" lang="en-GB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714240" y="2000160"/>
            <a:ext cx="7641360" cy="12452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Part 2: BAS HPC Facilities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1360" cy="711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2: Hardware (workstations)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787520" cy="4212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Gateway (Jump or Bastion) hosts (</a:t>
            </a: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bslcenb &amp; bslcenc)</a:t>
            </a:r>
            <a:endParaRPr b="0" lang="en-GB" sz="1200" spc="-1" strike="noStrike">
              <a:latin typeface="Arial"/>
            </a:endParaRPr>
          </a:p>
          <a:p>
            <a:pPr lvl="2" marL="635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Only use for access to BAS or transferring files, don’t use for running programs </a:t>
            </a:r>
            <a:endParaRPr b="0" lang="en-GB" sz="1200" spc="-1" strike="noStrike">
              <a:latin typeface="Arial"/>
            </a:endParaRPr>
          </a:p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General Use Workstations &amp; Private Workstations</a:t>
            </a:r>
            <a:endParaRPr b="0" lang="en-GB" sz="1600" spc="-1" strike="noStrike">
              <a:latin typeface="Arial"/>
            </a:endParaRPr>
          </a:p>
          <a:p>
            <a:pPr lvl="2" marL="635040" indent="-285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</a:rPr>
              <a:t>12 workstations</a:t>
            </a:r>
            <a:endParaRPr b="0" lang="en-GB" sz="1300" spc="-1" strike="noStrike">
              <a:latin typeface="Arial"/>
            </a:endParaRPr>
          </a:p>
          <a:p>
            <a:pPr lvl="2" marL="635040" indent="-285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</a:rPr>
              <a:t>2 with GPU cards</a:t>
            </a:r>
            <a:endParaRPr b="0" lang="en-GB" sz="1300" spc="-1" strike="noStrike">
              <a:latin typeface="Arial"/>
            </a:endParaRPr>
          </a:p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Development Workstation </a:t>
            </a:r>
            <a:endParaRPr b="0" lang="en-GB" sz="1600" spc="-1" strike="noStrike">
              <a:latin typeface="Arial"/>
            </a:endParaRPr>
          </a:p>
          <a:p>
            <a:pPr lvl="2" marL="635040" indent="-285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No access for normal users</a:t>
            </a:r>
            <a:endParaRPr b="0" lang="en-GB" sz="1200" spc="-1" strike="noStrike">
              <a:latin typeface="Arial"/>
            </a:endParaRPr>
          </a:p>
          <a:p>
            <a:pPr lvl="2" marL="635040" indent="-285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Used by IT to test and build modules </a:t>
            </a:r>
            <a:endParaRPr b="0" lang="en-GB" sz="1200" spc="-1" strike="noStrike">
              <a:latin typeface="Arial"/>
            </a:endParaRPr>
          </a:p>
          <a:p>
            <a:pPr lvl="2" marL="635040" indent="-285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Used by IT to test storage and other changes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1360" cy="711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2: Hardware (Cluster)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787520" cy="4212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Headnode(s)</a:t>
            </a:r>
            <a:endParaRPr b="0" lang="en-GB" sz="1600" spc="-1" strike="noStrike">
              <a:latin typeface="Arial"/>
            </a:endParaRPr>
          </a:p>
          <a:p>
            <a:pPr lvl="2" marL="635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No direct access, manages job queues and storage (/data/hpcdata)</a:t>
            </a:r>
            <a:endParaRPr b="0" lang="en-GB" sz="1100" spc="-1" strike="noStrike">
              <a:latin typeface="Arial"/>
            </a:endParaRPr>
          </a:p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CPU Nodes </a:t>
            </a:r>
            <a:endParaRPr b="0" lang="en-GB" sz="1600" spc="-1" strike="noStrike">
              <a:latin typeface="Arial"/>
            </a:endParaRPr>
          </a:p>
          <a:p>
            <a:pPr lvl="2" marL="635040" indent="-285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20 CPU compute nodes</a:t>
            </a:r>
            <a:endParaRPr b="0" lang="en-GB" sz="1100" spc="-1" strike="noStrike">
              <a:latin typeface="Arial"/>
            </a:endParaRPr>
          </a:p>
          <a:p>
            <a:pPr lvl="2" marL="635040" indent="-285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88 CPU cores+threads and 512GB system memory per node</a:t>
            </a:r>
            <a:endParaRPr b="0" lang="en-GB" sz="1100" spc="-1" strike="noStrike">
              <a:latin typeface="Arial"/>
            </a:endParaRPr>
          </a:p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GPU Nodes</a:t>
            </a:r>
            <a:endParaRPr b="0" lang="en-GB" sz="1600" spc="-1" strike="noStrike">
              <a:latin typeface="Arial"/>
            </a:endParaRPr>
          </a:p>
          <a:p>
            <a:pPr lvl="2" marL="635040" indent="-285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Node021: 24 CPU cores (no threads), 512GB system memory and 2 x NVIDIA T4 GPU's each with 16GB GPU memory</a:t>
            </a:r>
            <a:endParaRPr b="0" lang="en-GB" sz="1100" spc="-1" strike="noStrike">
              <a:latin typeface="Arial"/>
            </a:endParaRPr>
          </a:p>
          <a:p>
            <a:pPr lvl="2" marL="635040" indent="-285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Node022: 48 CPU cores+threads, 512GB System memory and 8 x NVIDIA V100S GPU's each with 32GB GPU memory</a:t>
            </a:r>
            <a:endParaRPr b="0" lang="en-GB" sz="11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Only available for use BAS AI Lab members</a:t>
            </a:r>
            <a:endParaRPr b="0" lang="en-GB" sz="1100" spc="-1" strike="noStrike">
              <a:latin typeface="Arial"/>
            </a:endParaRPr>
          </a:p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Development Node</a:t>
            </a:r>
            <a:endParaRPr b="0" lang="en-GB" sz="16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No access, used for testing by IT</a:t>
            </a:r>
            <a:endParaRPr b="0" lang="en-GB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1360" cy="711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2: Storage (homes)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4600" cy="4212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There are two home areas: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User Area - /users/&lt;username&gt;</a:t>
            </a:r>
            <a:endParaRPr b="0" lang="en-GB" sz="16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Small, not intended for sharing data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Space restricted via quotas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Not accessible from the HPC Nodes!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HPC Storage - /data/hpcdata/users/&lt;username&gt;</a:t>
            </a:r>
            <a:endParaRPr b="0" lang="en-GB" sz="16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Accessible from nodes and workstations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Space restricted via quotas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1360" cy="711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4600" cy="4212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2000" spc="-1" strike="noStrike">
                <a:latin typeface="Arial"/>
              </a:rPr>
              <a:t>HPC Technical Staff</a:t>
            </a:r>
            <a:br/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</a:rPr>
              <a:t>Andrew England: HPC Service Owner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</a:rPr>
              <a:t>Paul Sumption: HPC Engineer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</a:rPr>
              <a:t>Jame Byrne: HPC Software  / AI Lab</a:t>
            </a:r>
            <a:endParaRPr b="0" lang="en-GB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1360" cy="711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2: Storage (group drives)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4600" cy="4212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SAN Volumes</a:t>
            </a:r>
            <a:endParaRPr b="0" lang="en-GB" sz="16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Setup for projects and departments, eg: /data/cruise, /data/vlf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Accessible from workstations, bslcenb, bslcenc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Volume should be managed and curated by a data manager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Space is not controlled by quota's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Adding additional space depends availability of physical disk space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Contact the data manager first if you think you require additional storage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1360" cy="711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2: Storage policies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4600" cy="4212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Quotas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On HPC you can check your quotas using: myquota</a:t>
            </a:r>
            <a:endParaRPr b="0" lang="en-GB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Make sure to check your storage quotas regularly</a:t>
            </a:r>
            <a:endParaRPr b="0" lang="en-GB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Jobs can fail if you are out of space</a:t>
            </a:r>
            <a:endParaRPr b="0" lang="en-GB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If you need more space then request it via the service desk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Backups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Daily at 6pm</a:t>
            </a:r>
            <a:endParaRPr b="0" lang="en-GB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All SAN and HPC volumes backed up</a:t>
            </a:r>
            <a:endParaRPr b="0" lang="en-GB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Backups are both onsite and offsite, via tapes disk</a:t>
            </a:r>
            <a:endParaRPr b="0" lang="en-GB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If you need a file restored, contact the service desk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1360" cy="711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2: Fast Storage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4600" cy="4212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HPC Storage - /data/hpcflash</a:t>
            </a:r>
            <a:endParaRPr b="0" lang="en-GB" sz="16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Will be accessible from nodes and workstations, bslcenb, bslcenc</a:t>
            </a:r>
            <a:endParaRPr b="0" lang="en-GB" sz="12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Currently only accessible from test nodes (work in progress)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For high throughput GPU and AI jobs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Access managed by the AI lab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Suitable for workflow that has fast I/O requirements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714240" y="2000160"/>
            <a:ext cx="7641360" cy="12452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Part 3: Access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1360" cy="711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3: Access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4600" cy="4212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Authentication</a:t>
            </a:r>
            <a:endParaRPr b="0" lang="en-GB" sz="16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Three passwords – UNIX (NIS), LDAP and Samba, 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UNIX for bslcenb / bslcenc and LDAP for HPC workstations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Try to keep all these password synchronised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We are working to simplify the situation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Please make sure you have had an IT Induction (or arrange one via the service desk)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You will need all of the above passwords to complete the exercises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1360" cy="711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3: Jump or Bastion hosts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ubTitle"/>
          </p:nvPr>
        </p:nvSpPr>
        <p:spPr>
          <a:xfrm>
            <a:off x="540000" y="1355400"/>
            <a:ext cx="7644600" cy="79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400" spc="-1" strike="noStrike">
                <a:latin typeface="Arial"/>
              </a:rPr>
              <a:t>To access HPC service(s) you need to pass through a bastion host(s)</a:t>
            </a:r>
            <a:endParaRPr b="0" lang="en-GB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GB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GB" sz="1400" spc="-1" strike="noStrike"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2"/>
          <a:stretch/>
        </p:blipFill>
        <p:spPr>
          <a:xfrm rot="25200">
            <a:off x="704880" y="1697400"/>
            <a:ext cx="5937840" cy="4087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1360" cy="711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3: SSH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4600" cy="4212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1" lang="en-GB" sz="1200" spc="-1" strike="noStrike">
                <a:solidFill>
                  <a:srgbClr val="000000"/>
                </a:solidFill>
                <a:latin typeface="Arial"/>
              </a:rPr>
              <a:t>The Secure Shell Protocol (SSH)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BSLCNENB, BSLCENC and the HPC workstations allow you to connect using SSH</a:t>
            </a:r>
            <a:endParaRPr b="0" lang="en-GB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SSH is a cryptographic network protocol</a:t>
            </a:r>
            <a:endParaRPr b="0" lang="en-GB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It allows us to send data securely over public networks (internet)</a:t>
            </a:r>
            <a:endParaRPr b="0" lang="en-GB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Your data and commands are encrypted </a:t>
            </a:r>
            <a:endParaRPr b="0" lang="en-GB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You can authenticate using a password (if the server allows this) </a:t>
            </a:r>
            <a:endParaRPr b="0" lang="en-GB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You can authenticate using an SSH key</a:t>
            </a:r>
            <a:endParaRPr b="0" lang="en-GB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Your key needs to be in a format that the remote host understands</a:t>
            </a:r>
            <a:endParaRPr b="0" lang="en-GB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Older operating systems don’t always support the stronger key formats 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1360" cy="711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SSH Keys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4600" cy="4212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3200" spc="-1" strike="noStrike">
              <a:latin typeface="Arial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2"/>
          <a:stretch/>
        </p:blipFill>
        <p:spPr>
          <a:xfrm>
            <a:off x="624240" y="1800000"/>
            <a:ext cx="7731720" cy="359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1360" cy="711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3: SSH into BAS systems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4600" cy="4212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SSH</a:t>
            </a:r>
            <a:endParaRPr b="0" lang="en-GB" sz="16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First connect to a gateway host(s): bslcenb.nerc-bas.ac.uk / bslcenc.nerc-bas.ac.uk 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Second connect to HPC workstations: bslws01...bslws12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OpenSSH (available for Linux, Mac &amp; windows), Putty, WSL, MobaXterm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Linux and Mac users can modify the file </a:t>
            </a:r>
            <a:r>
              <a:rPr b="0" i="1" lang="en-GB" sz="1200" spc="-1" strike="noStrike">
                <a:solidFill>
                  <a:srgbClr val="000000"/>
                </a:solidFill>
                <a:latin typeface="Arial"/>
              </a:rPr>
              <a:t>~/.ssh/config</a:t>
            </a: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 then add aliases and jump hosts: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i="1" lang="en-GB" sz="900" spc="-1" strike="noStrike">
                <a:solidFill>
                  <a:srgbClr val="000000"/>
                </a:solidFill>
                <a:latin typeface="Arial"/>
              </a:rPr>
              <a:t>IdentityFile ~/.ssh/myusers_key</a:t>
            </a:r>
            <a:br/>
            <a:br/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i="1" lang="en-GB" sz="900" spc="-1" strike="noStrike">
                <a:solidFill>
                  <a:srgbClr val="000000"/>
                </a:solidFill>
                <a:latin typeface="Arial"/>
              </a:rPr>
              <a:t>Host bslcenc</a:t>
            </a:r>
            <a:br/>
            <a:r>
              <a:rPr b="0" i="1" lang="en-GB" sz="900" spc="-1" strike="noStrike">
                <a:solidFill>
                  <a:srgbClr val="000000"/>
                </a:solidFill>
                <a:latin typeface="Arial"/>
              </a:rPr>
              <a:t>   </a:t>
            </a:r>
            <a:r>
              <a:rPr b="0" i="1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i="1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i="1" lang="en-GB" sz="900" spc="-1" strike="noStrike">
                <a:solidFill>
                  <a:srgbClr val="000000"/>
                </a:solidFill>
                <a:latin typeface="Arial"/>
              </a:rPr>
              <a:t>    Hostname bslcenc.nerc-bas.ac.uk</a:t>
            </a:r>
            <a:br/>
            <a:r>
              <a:rPr b="0" i="1" lang="en-GB" sz="900" spc="-1" strike="noStrike">
                <a:solidFill>
                  <a:srgbClr val="000000"/>
                </a:solidFill>
                <a:latin typeface="Arial"/>
              </a:rPr>
              <a:t>   </a:t>
            </a:r>
            <a:r>
              <a:rPr b="0" i="1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i="1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i="1" lang="en-GB" sz="900" spc="-1" strike="noStrike">
                <a:solidFill>
                  <a:srgbClr val="000000"/>
                </a:solidFill>
                <a:latin typeface="Arial"/>
              </a:rPr>
              <a:t>    User pasump</a:t>
            </a:r>
            <a:br/>
            <a:r>
              <a:rPr b="0" i="1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i="1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i="1" lang="en-GB" sz="900" spc="-1" strike="noStrike">
                <a:solidFill>
                  <a:srgbClr val="000000"/>
                </a:solidFill>
                <a:latin typeface="Arial"/>
              </a:rPr>
              <a:t>## cluster via jump host as pasump ###</a:t>
            </a:r>
            <a:br/>
            <a:r>
              <a:rPr b="0" i="1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i="1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i="1" lang="en-GB" sz="900" spc="-1" strike="noStrike">
                <a:solidFill>
                  <a:srgbClr val="000000"/>
                </a:solidFill>
                <a:latin typeface="Arial"/>
              </a:rPr>
              <a:t>Host bslws*</a:t>
            </a:r>
            <a:br/>
            <a:r>
              <a:rPr b="0" i="1" lang="en-GB" sz="900" spc="-1" strike="noStrike">
                <a:solidFill>
                  <a:srgbClr val="000000"/>
                </a:solidFill>
                <a:latin typeface="Arial"/>
              </a:rPr>
              <a:t>   </a:t>
            </a:r>
            <a:r>
              <a:rPr b="0" i="1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i="1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i="1" lang="en-GB" sz="900" spc="-1" strike="noStrike">
                <a:solidFill>
                  <a:srgbClr val="000000"/>
                </a:solidFill>
                <a:latin typeface="Arial"/>
              </a:rPr>
              <a:t>    Hostname %h</a:t>
            </a:r>
            <a:br/>
            <a:r>
              <a:rPr b="0" i="1" lang="en-GB" sz="900" spc="-1" strike="noStrike">
                <a:solidFill>
                  <a:srgbClr val="000000"/>
                </a:solidFill>
                <a:latin typeface="Arial"/>
              </a:rPr>
              <a:t>  </a:t>
            </a:r>
            <a:r>
              <a:rPr b="0" i="1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i="1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i="1" lang="en-GB" sz="900" spc="-1" strike="noStrike">
                <a:solidFill>
                  <a:srgbClr val="000000"/>
                </a:solidFill>
                <a:latin typeface="Arial"/>
              </a:rPr>
              <a:t>    User pasump</a:t>
            </a:r>
            <a:br/>
            <a:r>
              <a:rPr b="0" i="1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i="1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i="1" lang="en-GB" sz="900" spc="-1" strike="noStrike">
                <a:solidFill>
                  <a:srgbClr val="000000"/>
                </a:solidFill>
                <a:latin typeface="Arial"/>
              </a:rPr>
              <a:t>    ProxyCommand ssh -W %h:%p bslcenb</a:t>
            </a:r>
            <a:endParaRPr b="0" lang="en-GB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Demonstration of SSH</a:t>
            </a:r>
            <a:endParaRPr b="0" lang="en-GB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1360" cy="711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Generating an SSH key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4600" cy="4212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latin typeface="Arial"/>
              </a:rPr>
              <a:t>To use an SSH key for accessing remote hosts: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200" spc="-1" strike="noStrike">
                <a:latin typeface="Arial"/>
              </a:rPr>
              <a:t>You will need to generate an SSH key pair</a:t>
            </a:r>
            <a:endParaRPr b="0" lang="en-GB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200" spc="-1" strike="noStrike">
                <a:latin typeface="Arial"/>
              </a:rPr>
              <a:t>You will need to transfer the public part of the key to the remote host you want to access:</a:t>
            </a:r>
            <a:br/>
            <a:br/>
            <a:r>
              <a:rPr b="0" i="1" lang="en-GB" sz="1200" spc="-1" strike="noStrike">
                <a:latin typeface="Arial"/>
              </a:rPr>
              <a:t>i.e.ssh-copy-id -i ~/.ssh/mykey user@host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latin typeface="Arial"/>
              </a:rPr>
              <a:t>Linux and Mac users:</a:t>
            </a:r>
            <a:r>
              <a:rPr b="0" lang="en-GB" sz="1500" spc="-1" strike="noStrike">
                <a:latin typeface="Arial"/>
                <a:ea typeface="Noto Sans CJK SC"/>
              </a:rPr>
              <a:t> </a:t>
            </a:r>
            <a:r>
              <a:rPr b="0" lang="en-GB" sz="1200" spc="-1" strike="noStrike">
                <a:latin typeface="Arial"/>
                <a:ea typeface="Noto Sans CJK SC"/>
              </a:rPr>
              <a:t>Your operating system includes the commands: </a:t>
            </a:r>
            <a:r>
              <a:rPr b="0" i="1" lang="en-GB" sz="1200" spc="-1" strike="noStrike">
                <a:latin typeface="Arial"/>
                <a:ea typeface="Noto Sans CJK SC"/>
              </a:rPr>
              <a:t>ssh-keygen</a:t>
            </a:r>
            <a:r>
              <a:rPr b="0" lang="en-GB" sz="1200" spc="-1" strike="noStrike">
                <a:latin typeface="Arial"/>
                <a:ea typeface="Noto Sans CJK SC"/>
              </a:rPr>
              <a:t> and </a:t>
            </a:r>
            <a:r>
              <a:rPr b="0" i="1" lang="en-GB" sz="1200" spc="-1" strike="noStrike">
                <a:latin typeface="Arial"/>
                <a:ea typeface="Noto Sans CJK SC"/>
              </a:rPr>
              <a:t>ssh-copy-id</a:t>
            </a:r>
            <a:r>
              <a:rPr b="0" lang="en-GB" sz="1200" spc="-1" strike="noStrike">
                <a:latin typeface="Arial"/>
                <a:ea typeface="Noto Sans CJK SC"/>
              </a:rPr>
              <a:t> 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latin typeface="Arial"/>
                <a:ea typeface="Noto Sans CJK SC"/>
              </a:rPr>
              <a:t>Windows users: </a:t>
            </a:r>
            <a:r>
              <a:rPr b="0" lang="en-GB" sz="1200" spc="-1" strike="noStrike">
                <a:latin typeface="Arial"/>
                <a:ea typeface="Noto Sans CJK SC"/>
              </a:rPr>
              <a:t>Putty can generate keys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latin typeface="Arial"/>
                <a:ea typeface="Noto Sans CJK SC"/>
              </a:rPr>
              <a:t>Best practise: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200" spc="-1" strike="noStrike">
                <a:latin typeface="Arial"/>
                <a:ea typeface="Noto Sans CJK SC"/>
              </a:rPr>
              <a:t>Make sure you keep the private part of the key safe!</a:t>
            </a:r>
            <a:endParaRPr b="0" lang="en-GB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200" spc="-1" strike="noStrike">
                <a:latin typeface="Arial"/>
                <a:ea typeface="Noto Sans CJK SC"/>
              </a:rPr>
              <a:t>Set a passphrase on your key!</a:t>
            </a:r>
            <a:endParaRPr b="0" lang="en-GB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200" spc="-1" strike="noStrike">
                <a:latin typeface="Arial"/>
                <a:ea typeface="Noto Sans CJK SC"/>
              </a:rPr>
              <a:t>Don’t store private keys in Onedrive or other cloud services</a:t>
            </a:r>
            <a:endParaRPr b="0" lang="en-GB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200" spc="-1" strike="noStrike">
                <a:latin typeface="Arial"/>
                <a:ea typeface="Noto Sans CJK SC"/>
              </a:rPr>
              <a:t>Follow the Service desk solution on how to generate keys: </a:t>
            </a:r>
            <a:r>
              <a:rPr b="0" lang="en-GB" sz="1200" spc="-1" strike="noStrike" u="sng">
                <a:solidFill>
                  <a:srgbClr val="0000ff"/>
                </a:solidFill>
                <a:uFillTx/>
                <a:latin typeface="Arial"/>
                <a:ea typeface="Noto Sans CJK SC"/>
                <a:hlinkClick r:id="rId2"/>
              </a:rPr>
              <a:t>https://servicedesk.bas.ac.uk/app/itdesk/ui/solutions/60624000019410097/details</a:t>
            </a:r>
            <a:r>
              <a:rPr b="0" lang="en-GB" sz="1200" spc="-1" strike="noStrike">
                <a:latin typeface="Arial"/>
                <a:ea typeface="Noto Sans CJK SC"/>
              </a:rPr>
              <a:t>   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latin typeface="Arial"/>
                <a:ea typeface="Noto Sans CJK SC"/>
              </a:rPr>
              <a:t> 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1360" cy="711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Your background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787520" cy="4212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Programmers (or not).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Linux power users (or not).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Researchers wishing to run large, parallel code.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Researchers wishing to run many, non-parallel cases.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Researchers interested in big data, machine learning, AI.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Researchers requiring slightly more than an ordinary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Workstation.</a:t>
            </a:r>
            <a:br/>
            <a:br/>
            <a:r>
              <a:rPr b="1" lang="en-GB" sz="1600" spc="-1" strike="noStrike">
                <a:solidFill>
                  <a:srgbClr val="000000"/>
                </a:solidFill>
                <a:latin typeface="Arial"/>
              </a:rPr>
              <a:t>Many different disciplines and requirements!</a:t>
            </a:r>
            <a:endParaRPr b="0" lang="en-GB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1360" cy="711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SSH Agent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4600" cy="4212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latin typeface="Arial"/>
              </a:rPr>
              <a:t>SSH agent is part of Open SSH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5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latin typeface="Arial"/>
              </a:rPr>
              <a:t>ssh-agent is a key manager for SSH</a:t>
            </a:r>
            <a:br/>
            <a:r>
              <a:rPr b="0" lang="en-GB" sz="1300" spc="-1" strike="noStrike">
                <a:latin typeface="Arial"/>
              </a:rPr>
              <a:t> </a:t>
            </a:r>
            <a:endParaRPr b="0" lang="en-GB" sz="13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latin typeface="Arial"/>
              </a:rPr>
              <a:t>It holds your keys and certificates in memory, unencrypted, and ready for use by ssh</a:t>
            </a:r>
            <a:br/>
            <a:r>
              <a:rPr b="0" lang="en-GB" sz="1300" spc="-1" strike="noStrike">
                <a:latin typeface="Arial"/>
              </a:rPr>
              <a:t> </a:t>
            </a:r>
            <a:endParaRPr b="0" lang="en-GB" sz="13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latin typeface="Arial"/>
              </a:rPr>
              <a:t>It saves you from typing your passphrase every time you use your key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3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latin typeface="Arial"/>
              </a:rPr>
              <a:t>You are only prompted to type the passphrase once (unless you remove the key from the agent)</a:t>
            </a:r>
            <a:br/>
            <a:r>
              <a:rPr b="0" lang="en-GB" sz="1300" spc="-1" strike="noStrike">
                <a:latin typeface="Arial"/>
              </a:rPr>
              <a:t> 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2"/>
          <p:cNvSpPr/>
          <p:nvPr/>
        </p:nvSpPr>
        <p:spPr>
          <a:xfrm>
            <a:off x="714240" y="428760"/>
            <a:ext cx="7641360" cy="71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Part 3: X2GO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38" name="Rectangle 3"/>
          <p:cNvSpPr/>
          <p:nvPr/>
        </p:nvSpPr>
        <p:spPr>
          <a:xfrm>
            <a:off x="711360" y="1357200"/>
            <a:ext cx="7644600" cy="42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X2GO allows you to access a desktop environment for interactive work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en-GB" sz="1600" spc="-1" strike="noStrike">
              <a:latin typeface="Arial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2"/>
          <a:stretch/>
        </p:blipFill>
        <p:spPr>
          <a:xfrm>
            <a:off x="838800" y="1800000"/>
            <a:ext cx="4912920" cy="3917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 1"/>
          <p:cNvSpPr/>
          <p:nvPr/>
        </p:nvSpPr>
        <p:spPr>
          <a:xfrm>
            <a:off x="714240" y="428760"/>
            <a:ext cx="7641360" cy="71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Part 3: Access (X2GO continued)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41" name="Rectangle 4"/>
          <p:cNvSpPr/>
          <p:nvPr/>
        </p:nvSpPr>
        <p:spPr>
          <a:xfrm>
            <a:off x="711360" y="1357200"/>
            <a:ext cx="7644600" cy="42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X2Go</a:t>
            </a:r>
            <a:endParaRPr b="0" lang="en-GB" sz="16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Access the HPC workstations desktop interface </a:t>
            </a:r>
            <a:endParaRPr b="0" lang="en-GB" sz="12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Works with or without VPN access</a:t>
            </a:r>
            <a:endParaRPr b="0" lang="en-GB" sz="12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Allows disconnecting and reconnecting to sessions</a:t>
            </a:r>
            <a:endParaRPr b="0" lang="en-GB" sz="12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Copy/paste (remote to local and vice versa)</a:t>
            </a:r>
            <a:endParaRPr b="0" lang="en-GB" sz="12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Sharing files from your laptop or PC</a:t>
            </a:r>
            <a:endParaRPr b="0" lang="en-GB" sz="12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More information: </a:t>
            </a:r>
            <a:r>
              <a:rPr b="0" lang="en-GB" sz="1200" spc="-1" strike="noStrike" u="sng">
                <a:solidFill>
                  <a:srgbClr val="0000ff"/>
                </a:solidFill>
                <a:uFillTx/>
                <a:latin typeface="Arial"/>
                <a:ea typeface="Calibri"/>
                <a:hlinkClick r:id="rId2"/>
              </a:rPr>
              <a:t>http://ictdocs/wiki/index.php/HPC:X2GO</a:t>
            </a:r>
            <a:endParaRPr b="0" lang="en-GB" sz="12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Demonstration of X2GO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1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Service Desk Solution: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Setting up X2go on Linux, Windows or Mac:</a:t>
            </a:r>
            <a:r>
              <a:rPr b="0" lang="en-GB" sz="1200" spc="-1" strike="noStrike" u="sng">
                <a:solidFill>
                  <a:srgbClr val="0000ff"/>
                </a:solidFill>
                <a:uFillTx/>
                <a:latin typeface="Arial"/>
                <a:ea typeface="Calibri"/>
                <a:hlinkClick r:id="rId3"/>
              </a:rPr>
              <a:t>https://servicedesk.bas.ac.uk/app/itdesk/ui/solutions/60624000019605299/details</a:t>
            </a: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 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tangle 13"/>
          <p:cNvSpPr/>
          <p:nvPr/>
        </p:nvSpPr>
        <p:spPr>
          <a:xfrm>
            <a:off x="714240" y="428760"/>
            <a:ext cx="7641360" cy="71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Part 3: Access (continued)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43" name="Rectangle 14"/>
          <p:cNvSpPr/>
          <p:nvPr/>
        </p:nvSpPr>
        <p:spPr>
          <a:xfrm>
            <a:off x="711360" y="1357200"/>
            <a:ext cx="7644600" cy="42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X2Go</a:t>
            </a: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Calibri"/>
              </a:rPr>
              <a:t> alternatives (for Windows users)</a:t>
            </a:r>
            <a:endParaRPr b="0" lang="en-GB" sz="16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putty, pscp, psftp: </a:t>
            </a:r>
            <a:r>
              <a:rPr b="0" lang="en-GB" sz="1200" spc="-1" strike="noStrike" u="sng">
                <a:solidFill>
                  <a:srgbClr val="0000ff"/>
                </a:solidFill>
                <a:uFillTx/>
                <a:latin typeface="Arial"/>
                <a:ea typeface="Calibri"/>
                <a:hlinkClick r:id="rId2"/>
              </a:rPr>
              <a:t>http://www.chiark.greenend.org.uk/~sgtatham/putty/download.html</a:t>
            </a: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      </a:t>
            </a:r>
            <a:endParaRPr b="0" lang="en-GB" sz="12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Good if you are mainly using SSH and terminals/command line</a:t>
            </a:r>
            <a:endParaRPr b="0" lang="en-GB" sz="12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WinSCP: </a:t>
            </a:r>
            <a:r>
              <a:rPr b="0" lang="en-GB" sz="1200" spc="-1" strike="noStrike" u="sng">
                <a:solidFill>
                  <a:srgbClr val="0000ff"/>
                </a:solidFill>
                <a:uFillTx/>
                <a:latin typeface="Arial"/>
                <a:ea typeface="Calibri"/>
                <a:hlinkClick r:id="rId3"/>
              </a:rPr>
              <a:t>http://winscp.net/eng/download.php</a:t>
            </a: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 </a:t>
            </a:r>
            <a:endParaRPr b="0" lang="en-GB" sz="12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Cygwin (provides an application environment similar to Linux): http://cygwin.com/install.html</a:t>
            </a:r>
            <a:endParaRPr b="0" lang="en-GB" sz="12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Includes X server for displaying graphical applications running remotely</a:t>
            </a:r>
            <a:endParaRPr b="0" lang="en-GB" sz="12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MobaXterm: </a:t>
            </a:r>
            <a:r>
              <a:rPr b="0" lang="en-GB" sz="1200" spc="-1" strike="noStrike" u="sng">
                <a:solidFill>
                  <a:srgbClr val="0000ff"/>
                </a:solidFill>
                <a:uFillTx/>
                <a:latin typeface="Arial"/>
                <a:ea typeface="Calibri"/>
                <a:hlinkClick r:id="rId4"/>
              </a:rPr>
              <a:t>http://mobaxterm.mobatek.net/</a:t>
            </a:r>
            <a:endParaRPr b="0" lang="en-GB" sz="12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Probably the best alternative to X2GO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1360" cy="711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3: Access (Mac / Linux)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subTitle"/>
          </p:nvPr>
        </p:nvSpPr>
        <p:spPr>
          <a:xfrm>
            <a:off x="813240" y="1357200"/>
            <a:ext cx="7644600" cy="4212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</a:rPr>
              <a:t>Both Mac (OS X) and Linux have:</a:t>
            </a:r>
            <a:br/>
            <a:r>
              <a:rPr b="0" lang="en-GB" sz="1600" spc="-1" strike="noStrike">
                <a:latin typeface="Arial"/>
              </a:rPr>
              <a:t> </a:t>
            </a:r>
            <a:endParaRPr b="0" lang="en-GB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latin typeface="Arial"/>
              </a:rPr>
              <a:t>Terminal applications installed as part of the OS</a:t>
            </a:r>
            <a:endParaRPr b="0" lang="en-GB" sz="1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latin typeface="Arial"/>
              </a:rPr>
              <a:t>Common UNIX commands such as: </a:t>
            </a:r>
            <a:r>
              <a:rPr b="0" i="1" lang="en-GB" sz="1400" spc="-1" strike="noStrike">
                <a:latin typeface="Arial"/>
              </a:rPr>
              <a:t>cp, mv, ls, ssh, scp, sftp, rsync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</a:rPr>
              <a:t>If you requite a GUI for using FTP:</a:t>
            </a:r>
            <a:br/>
            <a:r>
              <a:rPr b="0" lang="en-GB" sz="1600" spc="-1" strike="noStrike">
                <a:latin typeface="Arial"/>
              </a:rPr>
              <a:t> </a:t>
            </a:r>
            <a:endParaRPr b="0" lang="en-GB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latin typeface="Arial"/>
              </a:rPr>
              <a:t>GFTP: Installed from most Linux package managers</a:t>
            </a:r>
            <a:endParaRPr b="0" lang="en-GB" sz="13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latin typeface="Arial"/>
              </a:rPr>
              <a:t>Cyberduck: for OS X </a:t>
            </a:r>
            <a:r>
              <a:rPr b="0" lang="en-GB" sz="13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https://cyberduck.io/</a:t>
            </a:r>
            <a:r>
              <a:rPr b="0" lang="en-GB" sz="1300" spc="-1" strike="noStrike">
                <a:latin typeface="Arial"/>
              </a:rPr>
              <a:t> 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3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latin typeface="Arial"/>
              </a:rPr>
              <a:t>I would also recommend installing and learning a good text editor (useful when working on remote scripts or JASMIN/ARCHER)</a:t>
            </a:r>
            <a:endParaRPr b="0" lang="en-GB" sz="1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latin typeface="Arial"/>
              </a:rPr>
              <a:t>Vi and vim are both powerful editors (but take some learning!)</a:t>
            </a:r>
            <a:endParaRPr b="0" lang="en-GB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1360" cy="711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3: Data Access and Transfer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4600" cy="4212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Samba </a:t>
            </a:r>
            <a:endParaRPr b="0" lang="en-GB" sz="16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Allows clients to connect to BAS UNIX storage servers as if they were a windows network share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Allows access to SAN volumes, /users and /data/hpcdata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There is no SAMBA access to /data/hpcflash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It's advisable to set up SAMBA with the same password as that which you use for Windows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There is a service desk solution for this: </a:t>
            </a:r>
            <a:r>
              <a:rPr b="0" lang="en-GB" sz="12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https://servicedesk.bas.ac.uk/app/itdesk/ui/solutions/60624000016015047/details</a:t>
            </a: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1360" cy="711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3: Data Access and Transfer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4600" cy="4212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SFTP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</a:rPr>
              <a:t>Secure File Transfer Protocol (FTP over SSH)</a:t>
            </a:r>
            <a:endParaRPr b="0" lang="en-GB" sz="13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Can be used with a GUI or command line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The SAN volumes, </a:t>
            </a:r>
            <a:r>
              <a:rPr b="0" i="1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/users</a:t>
            </a: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 and </a:t>
            </a:r>
            <a:r>
              <a:rPr b="0" i="1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/data/hpcdata </a:t>
            </a: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can be accessed from bslcenb.nerc-bas.ac.uk and bslcenc.nerc-bas.ac.uk 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You can use SFTP to connect to one of these hosts and transfer files in/out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2"/>
          <a:stretch/>
        </p:blipFill>
        <p:spPr>
          <a:xfrm>
            <a:off x="907200" y="3420000"/>
            <a:ext cx="6831720" cy="1639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1360" cy="711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3: Data Access and Transfer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4600" cy="4212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SFTP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</a:rPr>
              <a:t>File transfer using a graphical client: files can be dragged from one host to another.</a:t>
            </a:r>
            <a:br/>
            <a:br/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en-GB" sz="1300" spc="-1" strike="noStrike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en-GB" sz="1300" spc="-1" strike="noStrike"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2"/>
          <a:stretch/>
        </p:blipFill>
        <p:spPr>
          <a:xfrm>
            <a:off x="647640" y="2232360"/>
            <a:ext cx="8171280" cy="335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2"/>
          <p:cNvSpPr/>
          <p:nvPr/>
        </p:nvSpPr>
        <p:spPr>
          <a:xfrm>
            <a:off x="714240" y="428760"/>
            <a:ext cx="7641360" cy="71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Part 3: Data Access and Transfer (Cont.)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55" name="PlaceHolder 1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4600" cy="4212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SCP</a:t>
            </a:r>
            <a:endParaRPr b="0" lang="en-GB" sz="16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Secure Copy, good for transferring single files</a:t>
            </a:r>
            <a:endParaRPr b="0" lang="en-GB" sz="12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Works over SSH</a:t>
            </a:r>
            <a:endParaRPr b="0" lang="en-GB" sz="1200" spc="-1" strike="noStrike">
              <a:latin typeface="Arial"/>
            </a:endParaRPr>
          </a:p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rsync </a:t>
            </a:r>
            <a:endParaRPr b="0" lang="en-GB" sz="16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Perfect tool for transferring files locally and securely over the internet</a:t>
            </a:r>
            <a:endParaRPr b="0" lang="en-GB" sz="12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Options to resume, reconnect, compress data and limit transfer rates</a:t>
            </a:r>
            <a:endParaRPr b="0" lang="en-GB" sz="12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Works over SSH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None/>
            </a:pPr>
            <a:br/>
            <a:br/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None/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</a:pPr>
            <a:endParaRPr b="0" lang="en-GB" sz="1200" spc="-1" strike="noStrike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2"/>
          <a:stretch/>
        </p:blipFill>
        <p:spPr>
          <a:xfrm>
            <a:off x="784080" y="4320000"/>
            <a:ext cx="8034840" cy="1304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8"/>
          <p:cNvSpPr/>
          <p:nvPr/>
        </p:nvSpPr>
        <p:spPr>
          <a:xfrm>
            <a:off x="714240" y="428760"/>
            <a:ext cx="7641360" cy="71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Part 3: Data Access and Transfer (Cont.)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58" name="PlaceHolder 1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4600" cy="4212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sshfs</a:t>
            </a:r>
            <a:endParaRPr b="0" lang="en-GB" sz="16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</a:rPr>
              <a:t>Allows a filesystem to be mounted over SSH</a:t>
            </a:r>
            <a:endParaRPr b="0" lang="en-GB" sz="13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</a:rPr>
              <a:t>Doesn’t deal with file locking!</a:t>
            </a:r>
            <a:endParaRPr b="0" lang="en-GB" sz="13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</a:rPr>
              <a:t>Access can be quite slow</a:t>
            </a:r>
            <a:endParaRPr b="0" lang="en-GB" sz="13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</a:rPr>
              <a:t>Summary</a:t>
            </a:r>
            <a:endParaRPr b="0" lang="en-GB" sz="15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</a:rPr>
              <a:t>However you transfer files you should use a secure protocol!</a:t>
            </a:r>
            <a:endParaRPr b="0" lang="en-GB" sz="15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</a:rPr>
              <a:t>Be careful with the / in your rsync commands see: </a:t>
            </a:r>
            <a:r>
              <a:rPr b="0" lang="en-GB" sz="15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http://qdosmsq.dunbar-it.co.uk/blog/2013/02/rsync-to-slash-or-not-to-slash/</a:t>
            </a:r>
            <a:r>
              <a:rPr b="0" lang="en-GB" sz="15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GB" sz="1500" spc="-1" strike="noStrike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en-GB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1360" cy="711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Topics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4600" cy="4212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marL="457200" indent="-216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Part 1: HPC basic principals</a:t>
            </a:r>
            <a:endParaRPr b="0" lang="en-GB" sz="16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</a:rPr>
              <a:t>What is HPC?</a:t>
            </a:r>
            <a:endParaRPr b="0" lang="en-GB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</a:rPr>
              <a:t>Types of problems</a:t>
            </a:r>
            <a:br/>
            <a:r>
              <a:rPr b="0" lang="en-GB" sz="15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GB" sz="1500" spc="-1" strike="noStrike">
              <a:latin typeface="Arial"/>
            </a:endParaRPr>
          </a:p>
          <a:p>
            <a:pPr marL="457200" indent="-216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Part 2: BAS HPC Resources</a:t>
            </a:r>
            <a:endParaRPr b="0" lang="en-GB" sz="16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</a:rPr>
              <a:t>HPC Overview</a:t>
            </a:r>
            <a:endParaRPr b="0" lang="en-GB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</a:rPr>
              <a:t>Hardware</a:t>
            </a:r>
            <a:endParaRPr b="0" lang="en-GB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</a:rPr>
              <a:t>Storage </a:t>
            </a:r>
            <a:br/>
            <a:r>
              <a:rPr b="0" lang="en-GB" sz="15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GB" sz="1500" spc="-1" strike="noStrike">
              <a:latin typeface="Arial"/>
            </a:endParaRPr>
          </a:p>
          <a:p>
            <a:pPr marL="457200" indent="-216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Part 3: Access</a:t>
            </a:r>
            <a:endParaRPr b="0" lang="en-GB" sz="16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</a:rPr>
              <a:t>Authentication</a:t>
            </a:r>
            <a:endParaRPr b="0" lang="en-GB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</a:rPr>
              <a:t>SSH / X2go</a:t>
            </a:r>
            <a:endParaRPr b="0" lang="en-GB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</a:rPr>
              <a:t>Data transfer</a:t>
            </a:r>
            <a:endParaRPr b="0" lang="en-GB" sz="1500" spc="-1" strike="noStrike">
              <a:latin typeface="Arial"/>
            </a:endParaRPr>
          </a:p>
          <a:p>
            <a:pPr marL="457200" algn="ctr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GB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714240" y="2000160"/>
            <a:ext cx="7641360" cy="12452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Part 4: User Environment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1360" cy="711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4: User Environment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4600" cy="4212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The Linux Shell </a:t>
            </a:r>
            <a:endParaRPr b="0" lang="en-GB" sz="16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The shell is the Linux command line interpreter</a:t>
            </a:r>
            <a:endParaRPr b="0" lang="en-GB" sz="12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It is the interface between the user and the operating system (kernel) and executes programs that we refer to as commands</a:t>
            </a:r>
            <a:endParaRPr b="0" lang="en-GB" sz="12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Our default shell is tcsh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If you prefer something different such as bash, contact the service desk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To check which shell you are using type: </a:t>
            </a:r>
            <a:r>
              <a:rPr b="0" i="1" lang="en-GB" sz="1200" spc="-1" strike="noStrike">
                <a:solidFill>
                  <a:srgbClr val="000000"/>
                </a:solidFill>
                <a:latin typeface="Arial"/>
              </a:rPr>
              <a:t>echo "$SHELL"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If you raise an service desk ticket it is helpful to include details such as which shell you are using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</a:pP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1360" cy="711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4: User Environment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4600" cy="4212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789480" y="1260000"/>
            <a:ext cx="8029440" cy="431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Shell Scripts 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  <a:ea typeface="DejaVu Sans"/>
              </a:rPr>
              <a:t>A shell script is a file containing code that is interpreted by your shell (sometimes called a bash or tcsh script).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3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Shell scripts are useful for cleaning up data and performing small functions</a:t>
            </a:r>
            <a:br/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It is worth investing some time in learning some basic shell scripting</a:t>
            </a:r>
            <a:br/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You can run a shell script you have written as part of your HPC job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Example: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br/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A repeated tasks is to replace some text in the file ‘input.txt’. Rather than type the command each time we write a bash script: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i="1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replace.sh </a:t>
            </a: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to do this</a:t>
            </a:r>
            <a:br/>
            <a:br/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#!/bin/bash</a:t>
            </a:r>
            <a:br/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sed -i 's/old-text/new-text/g' input.txt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1360" cy="711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4: User Environment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4600" cy="4212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Tmux</a:t>
            </a:r>
            <a:endParaRPr b="0" lang="en-GB" sz="16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Keeps long running command line sessions running 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Allows disconnecting and reconnecting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Multiple command line sessions and console splitting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More information: </a:t>
            </a:r>
            <a:r>
              <a:rPr b="0" lang="en-GB" sz="1200" spc="-1" strike="noStrike" u="sng">
                <a:solidFill>
                  <a:srgbClr val="0000ff"/>
                </a:solidFill>
                <a:uFillTx/>
                <a:latin typeface="Calibri"/>
                <a:ea typeface="Calibri"/>
                <a:hlinkClick r:id="rId2"/>
              </a:rPr>
              <a:t>http://ictdocs/wiki/index.php/tmux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</a:pP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1360" cy="711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4: Software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68" name="Rectangle 3"/>
          <p:cNvSpPr/>
          <p:nvPr/>
        </p:nvSpPr>
        <p:spPr>
          <a:xfrm>
            <a:off x="711360" y="1357200"/>
            <a:ext cx="7644600" cy="42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Calibri"/>
              </a:rPr>
              <a:t>Operating System software</a:t>
            </a:r>
            <a:endParaRPr b="0" lang="en-GB" sz="16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The operating system install (nodes and workstations) is just the base packages </a:t>
            </a:r>
            <a:endParaRPr b="0" lang="en-GB" sz="12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This includes some graphical packages (accessible from the menus when connected via X2GO)</a:t>
            </a:r>
            <a:endParaRPr b="0" lang="en-GB" sz="12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Linux commands such as </a:t>
            </a:r>
            <a:r>
              <a:rPr b="0" i="1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cp, mv, scp, rsync etc</a:t>
            </a: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 </a:t>
            </a:r>
            <a:endParaRPr b="0" lang="en-GB" sz="12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The software can be be run from the command line and desktop interface</a:t>
            </a:r>
            <a:endParaRPr b="0" lang="en-GB" sz="12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The core system is kept in a ‘vanilla’ state to stop packages that might conflict causing problems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1360" cy="711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4: Software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70" name="Rectangle 38"/>
          <p:cNvSpPr/>
          <p:nvPr/>
        </p:nvSpPr>
        <p:spPr>
          <a:xfrm>
            <a:off x="711360" y="1357200"/>
            <a:ext cx="7644600" cy="42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Calibri"/>
              </a:rPr>
              <a:t>Modules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Calibri"/>
              </a:rPr>
              <a:t>The purpose of the modules system is to allow us to load a software that is not part of our base OS i.e. a different version of Python</a:t>
            </a:r>
            <a:endParaRPr b="0" lang="en-GB" sz="16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The modules system is not installed on and will not work on bslcenb or bslcenc</a:t>
            </a:r>
            <a:endParaRPr b="0" lang="en-GB" sz="12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There are two module repositories: /packages/modules &amp; /hpcpackages/modules </a:t>
            </a:r>
            <a:endParaRPr b="0" lang="en-GB" sz="12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/hpcpackages/modules - works with nodes and workstations</a:t>
            </a:r>
            <a:endParaRPr b="0" lang="en-GB" sz="12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Modules sometimes include the compiler used in their name eg. hpc/netcdf/intel/4.4.1.1</a:t>
            </a:r>
            <a:endParaRPr b="0" lang="en-GB" sz="12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Works by adjusting shell variables eg. PATH, LD_LIBRARY_PATH</a:t>
            </a:r>
            <a:endParaRPr b="0" lang="en-GB" sz="12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Loaded modules only affect the terminal (or SLURM job) you load them in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1360" cy="711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4: Software (continued)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72" name="Rectangle 3"/>
          <p:cNvSpPr/>
          <p:nvPr/>
        </p:nvSpPr>
        <p:spPr>
          <a:xfrm>
            <a:off x="711360" y="1357200"/>
            <a:ext cx="7644600" cy="42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Calibri"/>
              </a:rPr>
              <a:t>Modules</a:t>
            </a:r>
            <a:endParaRPr b="0" lang="en-GB" sz="16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Useful module commands: </a:t>
            </a:r>
            <a:endParaRPr b="0" lang="en-GB" sz="1200" spc="-1" strike="noStrike">
              <a:latin typeface="Arial"/>
            </a:endParaRPr>
          </a:p>
          <a:p>
            <a:pPr marL="914400">
              <a:lnSpc>
                <a:spcPct val="100000"/>
              </a:lnSpc>
              <a:spcBef>
                <a:spcPts val="201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GB" sz="1000" spc="-1" strike="noStrike">
                <a:solidFill>
                  <a:srgbClr val="000000"/>
                </a:solidFill>
                <a:latin typeface="Courier New"/>
                <a:ea typeface="Calibri"/>
              </a:rPr>
              <a:t>module avail                            module display name/version</a:t>
            </a:r>
            <a:endParaRPr b="0" lang="en-GB" sz="1000" spc="-1" strike="noStrike">
              <a:latin typeface="Arial"/>
            </a:endParaRPr>
          </a:p>
          <a:p>
            <a:pPr marL="914400">
              <a:lnSpc>
                <a:spcPct val="100000"/>
              </a:lnSpc>
              <a:spcBef>
                <a:spcPts val="201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GB" sz="1000" spc="-1" strike="noStrike">
                <a:solidFill>
                  <a:srgbClr val="000000"/>
                </a:solidFill>
                <a:latin typeface="Courier New"/>
                <a:ea typeface="Calibri"/>
              </a:rPr>
              <a:t>module load name/version                module list </a:t>
            </a:r>
            <a:endParaRPr b="0" lang="en-GB" sz="1000" spc="-1" strike="noStrike">
              <a:latin typeface="Arial"/>
            </a:endParaRPr>
          </a:p>
          <a:p>
            <a:pPr marL="914400">
              <a:lnSpc>
                <a:spcPct val="100000"/>
              </a:lnSpc>
              <a:spcBef>
                <a:spcPts val="201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GB" sz="1000" spc="-1" strike="noStrike">
                <a:solidFill>
                  <a:srgbClr val="000000"/>
                </a:solidFill>
                <a:latin typeface="Courier New"/>
                <a:ea typeface="Calibri"/>
              </a:rPr>
              <a:t>module unload name/version              module purge</a:t>
            </a:r>
            <a:endParaRPr b="0" lang="en-GB" sz="10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Common mistakes</a:t>
            </a:r>
            <a:endParaRPr b="0" lang="en-GB" sz="1200" spc="-1" strike="noStrike">
              <a:latin typeface="Arial"/>
            </a:endParaRPr>
          </a:p>
          <a:p>
            <a:pPr lvl="3" marL="1200240" indent="-17136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Forgetting to use hpc modules on nodes</a:t>
            </a:r>
            <a:endParaRPr b="0" lang="en-GB" sz="1200" spc="-1" strike="noStrike">
              <a:latin typeface="Arial"/>
            </a:endParaRPr>
          </a:p>
          <a:p>
            <a:pPr lvl="3" marL="1200240" indent="-17136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Mixing modules created using different compilers</a:t>
            </a:r>
            <a:endParaRPr b="0" lang="en-GB" sz="1200" spc="-1" strike="noStrike">
              <a:latin typeface="Arial"/>
            </a:endParaRPr>
          </a:p>
          <a:p>
            <a:pPr lvl="3" marL="1200240" indent="-17136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Loading clashing modules</a:t>
            </a:r>
            <a:endParaRPr b="0" lang="en-GB" sz="12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More information: </a:t>
            </a:r>
            <a:r>
              <a:rPr b="0" lang="en-GB" sz="1200" spc="-1" strike="noStrike" u="sng">
                <a:solidFill>
                  <a:srgbClr val="0000ff"/>
                </a:solidFill>
                <a:uFillTx/>
                <a:latin typeface="Calibri"/>
                <a:ea typeface="Calibri"/>
                <a:hlinkClick r:id="rId2"/>
              </a:rPr>
              <a:t>http://ictdocs/wiki/index.php?title=HPC:User_Guide</a:t>
            </a:r>
            <a:endParaRPr b="0" lang="en-GB" sz="12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Demonstration of the module system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1360" cy="711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4: Jupyter Notebooks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4600" cy="4212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Calibri"/>
              </a:rPr>
              <a:t>Jupter notebooks running on workstations:</a:t>
            </a:r>
            <a:r>
              <a:rPr b="0" lang="en-GB" sz="1600" spc="-1" strike="noStrike">
                <a:solidFill>
                  <a:srgbClr val="8b8b8b"/>
                </a:solidFill>
                <a:latin typeface="Calibri"/>
                <a:ea typeface="Calibri"/>
              </a:rPr>
              <a:t> </a:t>
            </a:r>
            <a:r>
              <a:rPr b="0" lang="en-GB" sz="1600" spc="-1" strike="noStrike" u="sng">
                <a:solidFill>
                  <a:srgbClr val="0000ff"/>
                </a:solidFill>
                <a:uFillTx/>
                <a:latin typeface="Calibri"/>
                <a:ea typeface="Calibri"/>
                <a:hlinkClick r:id="rId2"/>
              </a:rPr>
              <a:t>http://jupyterhub.nerc-bas.ac.uk</a:t>
            </a:r>
            <a:endParaRPr b="0" lang="en-GB" sz="1600" spc="-1" strike="noStrike">
              <a:latin typeface="Arial"/>
            </a:endParaRPr>
          </a:p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Calibri"/>
              </a:rPr>
              <a:t>More information:</a:t>
            </a:r>
            <a:r>
              <a:rPr b="0" lang="en-GB" sz="1600" spc="-1" strike="noStrike">
                <a:solidFill>
                  <a:srgbClr val="898989"/>
                </a:solidFill>
                <a:latin typeface="Calibri"/>
                <a:ea typeface="Calibri"/>
              </a:rPr>
              <a:t> </a:t>
            </a:r>
            <a:r>
              <a:rPr b="0" lang="en-GB" sz="1600" spc="-1" strike="noStrike" u="sng">
                <a:solidFill>
                  <a:srgbClr val="0000ff"/>
                </a:solidFill>
                <a:uFillTx/>
                <a:latin typeface="Calibri"/>
                <a:ea typeface="Calibri"/>
                <a:hlinkClick r:id="rId3"/>
              </a:rPr>
              <a:t>http://ictdocs/wiki/index.php/HPC:JupyterHub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</a:pPr>
            <a:endParaRPr b="0" lang="en-GB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714240" y="2000160"/>
            <a:ext cx="7641360" cy="12452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Part 5: SLURM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1360" cy="711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5: SLURM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4600" cy="4212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What is it?</a:t>
            </a:r>
            <a:endParaRPr b="0" lang="en-GB" sz="160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Simple Linux Utility for Resource Management:</a:t>
            </a:r>
            <a:endParaRPr b="0" lang="en-GB" sz="12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It manages jobs submitted to the cluster</a:t>
            </a:r>
            <a:endParaRPr b="0" lang="en-GB" sz="105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It determines which HPC resources you can access</a:t>
            </a:r>
            <a:endParaRPr b="0" lang="en-GB" sz="105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It applies limits such as:</a:t>
            </a:r>
            <a:endParaRPr b="0" lang="en-GB" sz="12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Maximum job run time (wall time)</a:t>
            </a:r>
            <a:endParaRPr b="0" lang="en-GB" sz="105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How many cores you can use</a:t>
            </a:r>
            <a:endParaRPr b="0" lang="en-GB" sz="105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How much RAM you can use</a:t>
            </a:r>
            <a:endParaRPr b="0" lang="en-GB" sz="105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The scheduler looks at a job script and then prioritises them based on:</a:t>
            </a: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	</a:t>
            </a:r>
            <a:endParaRPr b="0" lang="en-GB" sz="12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Resources required</a:t>
            </a:r>
            <a:endParaRPr b="0" lang="en-GB" sz="105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Resources available</a:t>
            </a:r>
            <a:endParaRPr b="0" lang="en-GB" sz="105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Backfill and fair share take care of slotting jobs into the queue</a:t>
            </a:r>
            <a:endParaRPr b="0" lang="en-GB" sz="105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Cancelling and resubmitting jobs won’t help move them through the queue!</a:t>
            </a:r>
            <a:endParaRPr b="0" lang="en-GB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900000" y="428760"/>
            <a:ext cx="7455600" cy="711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Topics</a:t>
            </a: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	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3860280" cy="42926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1199"/>
              </a:spcAft>
              <a:buNone/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400"/>
              </a:spcBef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85" name="Rectangle 3"/>
          <p:cNvSpPr/>
          <p:nvPr/>
        </p:nvSpPr>
        <p:spPr>
          <a:xfrm>
            <a:off x="4539600" y="1359000"/>
            <a:ext cx="3860280" cy="429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1199"/>
              </a:spcAft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400"/>
              </a:spcBef>
              <a:buNone/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86" name=""/>
          <p:cNvSpPr/>
          <p:nvPr/>
        </p:nvSpPr>
        <p:spPr>
          <a:xfrm>
            <a:off x="1080000" y="1142640"/>
            <a:ext cx="7557840" cy="443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Part 4:</a:t>
            </a: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 User Environment</a:t>
            </a:r>
            <a:endParaRPr b="0" lang="en-GB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Software</a:t>
            </a:r>
            <a:endParaRPr b="0" lang="en-GB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Modules</a:t>
            </a:r>
            <a:endParaRPr b="0" lang="en-GB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Shell</a:t>
            </a:r>
            <a:br/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Part 5: SLURM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What is a scheduler</a:t>
            </a:r>
            <a:endParaRPr b="0" lang="en-GB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Basic SLURM commands</a:t>
            </a:r>
            <a:br/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Part 6: Advanced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Containers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Part 7: Final tips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Best practise</a:t>
            </a:r>
            <a:endParaRPr b="0" lang="en-GB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Help</a:t>
            </a:r>
            <a:endParaRPr b="0" lang="en-GB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Links</a:t>
            </a:r>
            <a:endParaRPr b="0" lang="en-GB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1360" cy="711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5: SLURM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4600" cy="4212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Different queues</a:t>
            </a:r>
            <a:endParaRPr b="0" lang="en-GB" sz="1600" spc="-1" strike="noStrike">
              <a:latin typeface="Arial"/>
            </a:endParaRPr>
          </a:p>
          <a:p>
            <a:pPr marL="1778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Noto Sans CJK SC"/>
              </a:rPr>
              <a:t>Short queue (nodes 2 to 4)</a:t>
            </a:r>
            <a:endParaRPr b="0" lang="en-GB" sz="120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  <a:ea typeface="Noto Sans CJK SC"/>
              </a:rPr>
              <a:t>Maximum run time of 30 minutes</a:t>
            </a:r>
            <a:endParaRPr b="0" lang="en-GB" sz="105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  <a:ea typeface="Noto Sans CJK SC"/>
              </a:rPr>
              <a:t>Intended for short jobs and debugging which complete quickly</a:t>
            </a:r>
            <a:endParaRPr b="0" lang="en-GB" sz="1050" spc="-1" strike="noStrike">
              <a:latin typeface="Arial"/>
            </a:endParaRPr>
          </a:p>
          <a:p>
            <a:pPr marL="1778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Noto Sans CJK SC"/>
              </a:rPr>
              <a:t>Medium (nodes 12 to 17)</a:t>
            </a:r>
            <a:endParaRPr b="0" lang="en-GB" sz="120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  <a:ea typeface="Noto Sans CJK SC"/>
              </a:rPr>
              <a:t>Maximum</a:t>
            </a:r>
            <a:r>
              <a:rPr b="0" lang="en-GB" sz="1050" spc="-1" strike="noStrike">
                <a:solidFill>
                  <a:srgbClr val="000000"/>
                </a:solidFill>
                <a:latin typeface="Arial"/>
                <a:ea typeface="Noto Sans CJK SC"/>
              </a:rPr>
              <a:t> run time of 48 hours</a:t>
            </a:r>
            <a:endParaRPr b="0" lang="en-GB" sz="105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  <a:ea typeface="Noto Sans CJK SC"/>
              </a:rPr>
              <a:t>Intended for large MPI jobs</a:t>
            </a:r>
            <a:endParaRPr b="0" lang="en-GB" sz="1000" spc="-1" strike="noStrike">
              <a:latin typeface="Arial"/>
            </a:endParaRPr>
          </a:p>
          <a:p>
            <a:pPr marL="1778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Noto Sans CJK SC"/>
              </a:rPr>
              <a:t>Long (nodes 17 to 20)</a:t>
            </a:r>
            <a:endParaRPr b="0" lang="en-GB" sz="120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  <a:ea typeface="Noto Sans CJK SC"/>
              </a:rPr>
              <a:t>Maximum run time of 2 weeks</a:t>
            </a:r>
            <a:endParaRPr b="0" lang="en-GB" sz="100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  <a:ea typeface="Noto Sans CJK SC"/>
              </a:rPr>
              <a:t>Intended for long running jobs</a:t>
            </a:r>
            <a:endParaRPr b="0" lang="en-GB" sz="1000" spc="-1" strike="noStrike">
              <a:latin typeface="Arial"/>
            </a:endParaRPr>
          </a:p>
          <a:p>
            <a:pPr marL="1778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Noto Sans CJK SC"/>
              </a:rPr>
              <a:t>GPU</a:t>
            </a:r>
            <a:endParaRPr b="0" lang="en-GB" sz="120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  <a:ea typeface="Noto Sans CJK SC"/>
              </a:rPr>
              <a:t>node021: 2 x NVIDIA T4 GPU's each with 16GB GPU memory</a:t>
            </a:r>
            <a:endParaRPr b="0" lang="en-GB" sz="100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  <a:ea typeface="Noto Sans CJK SC"/>
              </a:rPr>
              <a:t>Node022: 512GB System memory and 8 x NVIDIA V100S GPU's each with 32GB GPU memory</a:t>
            </a:r>
            <a:endParaRPr b="0" lang="en-GB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1360" cy="711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5: Fair Share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4600" cy="4212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Fair Share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Ensures each user gets fair usage of each HPC queue</a:t>
            </a:r>
            <a:endParaRPr b="0" lang="en-GB" sz="105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A user that has run a lot jobs will get a lower priority than a user than has run none</a:t>
            </a:r>
            <a:endParaRPr b="0" lang="en-GB" sz="105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Adjusts priorities of submitted jobs based on previous usage</a:t>
            </a:r>
            <a:endParaRPr b="0" lang="en-GB" sz="105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Fair share is applied to all submitted jobs</a:t>
            </a:r>
            <a:endParaRPr b="0" lang="en-GB" sz="105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None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The  HPC user guide has some example job scenarios with explanations of how fair share would be applied</a:t>
            </a:r>
            <a:br/>
            <a:br/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See: </a:t>
            </a:r>
            <a:r>
              <a:rPr b="0" lang="en-GB" sz="105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http://ictdocs.nerc-bas.ac.uk/wiki/index.php/HPC:User_Guide#SLURM_Fair_Usage_Scheduler</a:t>
            </a: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 </a:t>
            </a:r>
            <a:br/>
            <a:endParaRPr b="0" lang="en-GB" sz="105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en-GB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1360" cy="711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5: SLURM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4600" cy="4212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Job Types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Jobs may be either non-interactive (batch) or interactive:</a:t>
            </a:r>
            <a:br/>
            <a:endParaRPr b="0" lang="en-GB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Batch jobs run a shell script on the first of a list of allocated nodes</a:t>
            </a:r>
            <a:endParaRPr b="0" lang="en-GB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The user submits a job script into a queue</a:t>
            </a:r>
            <a:endParaRPr b="0" lang="en-GB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The job runs when resources are available (user has no interaction)</a:t>
            </a:r>
            <a:endParaRPr b="0" lang="en-GB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Interactive jobs provide a command line on the first of a list of allocated nodes.</a:t>
            </a:r>
            <a:endParaRPr b="0" lang="en-GB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The user requests a node or nodes: </a:t>
            </a:r>
            <a:r>
              <a:rPr b="0" i="1" lang="en-GB" sz="1200" spc="-1" strike="noStrike">
                <a:solidFill>
                  <a:srgbClr val="000000"/>
                </a:solidFill>
                <a:latin typeface="Arial"/>
              </a:rPr>
              <a:t>sintr -A short -N1 -n8 -t 1:0:0</a:t>
            </a: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GB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You load modules and type commands on the allocated node(s)</a:t>
            </a:r>
            <a:endParaRPr b="0" lang="en-GB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Good if you have to write a complex SLURM job scripts (test on one node!)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1360" cy="711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5: SLURM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4600" cy="4212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Job Types (cont.)</a:t>
            </a:r>
            <a:endParaRPr b="0" lang="en-GB" sz="160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MPI</a:t>
            </a:r>
            <a:endParaRPr b="0" lang="en-GB" sz="1200" spc="-1" strike="noStrike">
              <a:latin typeface="Arial"/>
            </a:endParaRPr>
          </a:p>
          <a:p>
            <a:pPr lvl="2" marL="1092240" indent="-285840">
              <a:lnSpc>
                <a:spcPct val="100000"/>
              </a:lnSpc>
              <a:spcBef>
                <a:spcPts val="159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Good for compute intensive jobs with a related workflow </a:t>
            </a:r>
            <a:endParaRPr b="0" lang="en-GB" sz="1000" spc="-1" strike="noStrike">
              <a:latin typeface="Arial"/>
            </a:endParaRPr>
          </a:p>
          <a:p>
            <a:pPr lvl="2" marL="1092240" indent="-285840">
              <a:lnSpc>
                <a:spcPct val="100000"/>
              </a:lnSpc>
              <a:spcBef>
                <a:spcPts val="159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Jobs that require more cpu cores or RAM than a single node</a:t>
            </a:r>
            <a:endParaRPr b="0" lang="en-GB" sz="1000" spc="-1" strike="noStrike">
              <a:latin typeface="Arial"/>
            </a:endParaRPr>
          </a:p>
          <a:p>
            <a:pPr lvl="2" marL="1092240" indent="-285840">
              <a:lnSpc>
                <a:spcPct val="100000"/>
              </a:lnSpc>
              <a:spcBef>
                <a:spcPts val="159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MPI has a dedicated infiniband network messaging</a:t>
            </a:r>
            <a:endParaRPr b="0" lang="en-GB" sz="1000" spc="-1" strike="noStrike">
              <a:latin typeface="Arial"/>
            </a:endParaRPr>
          </a:p>
          <a:p>
            <a:pPr lvl="2" marL="1092240" indent="-285840">
              <a:lnSpc>
                <a:spcPct val="100000"/>
              </a:lnSpc>
              <a:spcBef>
                <a:spcPts val="159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All nodes need to be in the same queue.</a:t>
            </a:r>
            <a:endParaRPr b="0" lang="en-GB" sz="100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Array: http : //slurm.schedmd.com/job array .html </a:t>
            </a:r>
            <a:endParaRPr b="0" lang="en-GB" sz="1200" spc="-1" strike="noStrike">
              <a:latin typeface="Arial"/>
            </a:endParaRPr>
          </a:p>
          <a:p>
            <a:pPr lvl="2" marL="10922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Used for submitting and managing large sets of similar jobs</a:t>
            </a:r>
            <a:endParaRPr b="0" lang="en-GB" sz="1050" spc="-1" strike="noStrike">
              <a:latin typeface="Arial"/>
            </a:endParaRPr>
          </a:p>
          <a:p>
            <a:pPr lvl="2" marL="10922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Maximum of 1000 jobs</a:t>
            </a:r>
            <a:endParaRPr b="0" lang="en-GB" sz="1050" spc="-1" strike="noStrike">
              <a:latin typeface="Arial"/>
            </a:endParaRPr>
          </a:p>
          <a:p>
            <a:pPr lvl="2" marL="10922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Each job in the array has the same initial options</a:t>
            </a:r>
            <a:endParaRPr b="0" lang="en-GB" sz="105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GPU -  To use GPU's you must include the –gres option with the number of GPU's you require:</a:t>
            </a:r>
            <a:endParaRPr b="0" lang="en-GB" sz="1200" spc="-1" strike="noStrike">
              <a:latin typeface="Arial"/>
            </a:endParaRPr>
          </a:p>
          <a:p>
            <a:pPr marL="13716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 </a:t>
            </a:r>
            <a:r>
              <a:rPr b="0" lang="en-GB" sz="1200" spc="-1" strike="noStrike">
                <a:solidFill>
                  <a:srgbClr val="000000"/>
                </a:solidFill>
                <a:latin typeface="Courier New"/>
              </a:rPr>
              <a:t>#SBATCH --gres=gpu:2</a:t>
            </a:r>
            <a:endParaRPr b="0" lang="en-GB" sz="1200" spc="-1" strike="noStrike">
              <a:latin typeface="Arial"/>
            </a:endParaRPr>
          </a:p>
          <a:p>
            <a:pPr marL="13716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1360" cy="711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5: SLURM 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subTitle"/>
          </p:nvPr>
        </p:nvSpPr>
        <p:spPr>
          <a:xfrm>
            <a:off x="720000" y="1260000"/>
            <a:ext cx="7644600" cy="4212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Job submission scripts – example: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#!/bin/bash</a:t>
            </a:r>
            <a:br/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#SBATCH –output=/data/hpcdata/users/pasump/jobs/matlab.%j.%N.out</a:t>
            </a:r>
            <a:br/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#SBATCH –error=/data/hpcdata/users/pasump/jobs/matlab.%j.%N.err</a:t>
            </a:r>
            <a:br/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#SBATCH -J matlab#SBATCH –mem=4gb</a:t>
            </a:r>
            <a:br/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#SBATCH –time=00:10:00</a:t>
            </a:r>
            <a:br/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#SBATCH –mail-type=begin,end,fail,requeue</a:t>
            </a:r>
            <a:br/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#SBATCH </a:t>
            </a:r>
            <a:r>
              <a:rPr b="0" lang="en-GB" sz="10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--mail-user=pasump@bas.ac.uk</a:t>
            </a:r>
            <a:br/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#SBATCH –partition=short</a:t>
            </a:r>
            <a:br/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#SBATCH --account=short   </a:t>
            </a:r>
            <a:br/>
            <a:br/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source /etc/profile.d/modules.sh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module purge</a:t>
            </a:r>
            <a:br/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module load hpc/matlab/R2021a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SCRIPTNAME=/data/hpcdata/users/pasump/jobs/matlabplot.m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matlab -nodesktop -nosplash -nodisplay -r "try run('${SCRIPTNAME}'); catch exit; end; exit"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</a:pPr>
            <a:endParaRPr b="0" lang="en-GB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1360" cy="711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5: SLURM 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subTitle"/>
          </p:nvPr>
        </p:nvSpPr>
        <p:spPr>
          <a:xfrm>
            <a:off x="720000" y="1260000"/>
            <a:ext cx="7644600" cy="4212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Job submission scripts – example: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- Each of the #SBATCH directives are interpreted by SLURM to setup your job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- In my example I set: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1. A job error and job ouput file. %j appends the job number to the files, %N the nodename. </a:t>
            </a:r>
            <a:br/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2. -J sets my jobname, I will see this when I check the queue</a:t>
            </a:r>
            <a:br/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3. --mem sets the amount of RAM I require per core</a:t>
            </a:r>
            <a:br/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4. --time sets the maxmimum runtime of my job, the format is days, hours and minutes</a:t>
            </a:r>
            <a:br/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5. --mail we set when SLURM should email us, in my example I ask to for an email when my job starts, ends, fails or gets </a:t>
            </a:r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requeued*</a:t>
            </a:r>
            <a:br/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6. --mail-user this should be your @bas email address. </a:t>
            </a:r>
            <a:br/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7. --partition My job only needs 10 mins so I an using the short run partition</a:t>
            </a:r>
            <a:br/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8 --acount The account needs to have access to the partion, in our case the name matches the partition (short for short, medium or medium </a:t>
            </a:r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etc)</a:t>
            </a:r>
            <a:br/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9. The source command sets up our module environment by reading a file that contains some settings</a:t>
            </a:r>
            <a:br/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10. To be sure we are running in a clean environment we purge any loaded modules</a:t>
            </a:r>
            <a:br/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11. We then add any module load commands for modules we want our job to load</a:t>
            </a:r>
            <a:br/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12. The have user a variable SCRIPTNAME to set the full path to my matlab script</a:t>
            </a:r>
            <a:br/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13. The final line is the program we wish to run and some options we wish to send to it such as the matlab scriptname an exit command.</a:t>
            </a:r>
            <a:endParaRPr b="0" lang="en-GB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</a:pPr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*re-queing can cause problems such as data being overwritten.</a:t>
            </a:r>
            <a:endParaRPr b="0" lang="en-GB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Useful Options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None/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Exclusive node:      </a:t>
            </a:r>
            <a:r>
              <a:rPr b="0" lang="en-GB" sz="1000" spc="-1" strike="noStrike">
                <a:solidFill>
                  <a:srgbClr val="000000"/>
                </a:solidFill>
                <a:latin typeface="Courier New"/>
              </a:rPr>
              <a:t>#SBATCH –exclusive</a:t>
            </a:r>
            <a:br/>
            <a:r>
              <a:rPr b="0" lang="en-GB" sz="1000" spc="-1" strike="noStrike">
                <a:solidFill>
                  <a:srgbClr val="000000"/>
                </a:solidFill>
                <a:latin typeface="Courier New"/>
              </a:rPr>
              <a:t>	</a:t>
            </a: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Specific node:         </a:t>
            </a:r>
            <a:r>
              <a:rPr b="0" lang="en-GB" sz="1000" spc="-1" strike="noStrike">
                <a:solidFill>
                  <a:srgbClr val="000000"/>
                </a:solidFill>
                <a:latin typeface="Courier New"/>
              </a:rPr>
              <a:t>#SBATCH --nodelist=node022</a:t>
            </a:r>
            <a:endParaRPr b="0" lang="en-GB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1360" cy="711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5: SLURM (continued)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4600" cy="4212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Job monitoring</a:t>
            </a:r>
            <a:endParaRPr b="0" lang="en-GB" sz="160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squeue -u &lt;username&gt;</a:t>
            </a:r>
            <a:endParaRPr b="0" lang="en-GB" sz="120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sacct -j &lt;jobid&gt;</a:t>
            </a:r>
            <a:endParaRPr b="0" lang="en-GB" sz="120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To see details on resources used by all running jobs: </a:t>
            </a:r>
            <a:r>
              <a:rPr b="0" lang="en-GB" sz="1200" spc="-1" strike="noStrike">
                <a:solidFill>
                  <a:srgbClr val="000000"/>
                </a:solidFill>
                <a:latin typeface="Courier New"/>
                <a:ea typeface="Calibri"/>
              </a:rPr>
              <a:t>scontrol show jobid –dd &lt;jobid&gt;  </a:t>
            </a:r>
            <a:endParaRPr b="0" lang="en-GB" sz="120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To see all your recent jobs: </a:t>
            </a:r>
            <a:r>
              <a:rPr b="0" lang="en-GB" sz="1200" spc="-1" strike="noStrike">
                <a:solidFill>
                  <a:srgbClr val="000000"/>
                </a:solidFill>
                <a:latin typeface="Courier New"/>
                <a:ea typeface="Calibri"/>
              </a:rPr>
              <a:t>sacct -u &lt;username&gt;</a:t>
            </a:r>
            <a:endParaRPr b="0" lang="en-GB" sz="120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To check memory and cpu usage on a node: </a:t>
            </a:r>
            <a:r>
              <a:rPr b="0" lang="en-GB" sz="1200" spc="-1" strike="noStrike">
                <a:solidFill>
                  <a:srgbClr val="000000"/>
                </a:solidFill>
                <a:latin typeface="Courier New"/>
                <a:ea typeface="Calibri"/>
              </a:rPr>
              <a:t>scontrol show node &lt;node&gt;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None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See the service desk solution on SLURM commands (queues and jobs)</a:t>
            </a:r>
            <a:br/>
            <a:br/>
            <a:r>
              <a:rPr b="0" lang="en-GB" sz="1200" spc="-1" strike="noStrike" u="sng">
                <a:solidFill>
                  <a:srgbClr val="0000ff"/>
                </a:solidFill>
                <a:uFillTx/>
                <a:latin typeface="Arial"/>
                <a:ea typeface="Calibri"/>
                <a:hlinkClick r:id="rId2"/>
              </a:rPr>
              <a:t>https://servicedesk.bas.ac.uk/app/itdesk/ui/solutions/60624000019535035/details</a:t>
            </a: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  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None/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</p:txBody>
      </p:sp>
      <p:sp>
        <p:nvSpPr>
          <p:cNvPr id="192" name=""/>
          <p:cNvSpPr/>
          <p:nvPr/>
        </p:nvSpPr>
        <p:spPr>
          <a:xfrm>
            <a:off x="-2093040" y="1232640"/>
            <a:ext cx="460800" cy="23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000" spc="-1" strike="noStrike">
                <a:latin typeface="Arial"/>
              </a:rPr>
              <a:t>ueue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193" name=""/>
          <p:cNvSpPr/>
          <p:nvPr/>
        </p:nvSpPr>
        <p:spPr>
          <a:xfrm>
            <a:off x="-2964600" y="5767560"/>
            <a:ext cx="180360" cy="23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ectangle 6"/>
          <p:cNvSpPr/>
          <p:nvPr/>
        </p:nvSpPr>
        <p:spPr>
          <a:xfrm>
            <a:off x="711360" y="1357200"/>
            <a:ext cx="7644600" cy="42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Troubleshooting failed jobs</a:t>
            </a:r>
            <a:endParaRPr b="0" lang="en-GB" sz="160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Set an output file, often has useful information when jobs fail</a:t>
            </a:r>
            <a:endParaRPr b="0" lang="en-GB" sz="1200" spc="-1" strike="noStrike">
              <a:latin typeface="Arial"/>
            </a:endParaRPr>
          </a:p>
          <a:p>
            <a:pPr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Common mistakes</a:t>
            </a:r>
            <a:endParaRPr b="0" lang="en-GB" sz="160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Forgetting to load modules</a:t>
            </a:r>
            <a:endParaRPr b="0" lang="en-GB" sz="120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Using storage which is not visible to the HPC nodes (use either /data/hpcdata or /data/hpcflash)</a:t>
            </a:r>
            <a:endParaRPr b="0" lang="en-GB" sz="120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Avoid using symlinks</a:t>
            </a:r>
            <a:endParaRPr b="0" lang="en-GB" sz="120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Did you load any require modules</a:t>
            </a:r>
            <a:endParaRPr b="0" lang="en-GB" sz="120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Check your quota</a:t>
            </a:r>
            <a:endParaRPr b="0" lang="en-GB" sz="1200" spc="-1" strike="noStrike">
              <a:latin typeface="Arial"/>
            </a:endParaRPr>
          </a:p>
          <a:p>
            <a:pPr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Calibri"/>
              </a:rPr>
              <a:t>More information: </a:t>
            </a:r>
            <a:r>
              <a:rPr b="0" lang="en-GB" sz="1600" spc="-1" strike="noStrike" u="sng">
                <a:solidFill>
                  <a:srgbClr val="0000ff"/>
                </a:solidFill>
                <a:uFillTx/>
                <a:latin typeface="Calibri"/>
                <a:ea typeface="Calibri"/>
                <a:hlinkClick r:id="rId2"/>
              </a:rPr>
              <a:t>http://ictdocs/wiki/index.php?title=HPC:User_Guide</a:t>
            </a:r>
            <a:endParaRPr b="0" lang="en-GB" sz="1600" spc="-1" strike="noStrike">
              <a:latin typeface="Arial"/>
            </a:endParaRPr>
          </a:p>
          <a:p>
            <a:pPr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1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Demonstration:</a:t>
            </a: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 single core SLURM job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95" name="Rectangle 5"/>
          <p:cNvSpPr/>
          <p:nvPr/>
        </p:nvSpPr>
        <p:spPr>
          <a:xfrm>
            <a:off x="714240" y="428760"/>
            <a:ext cx="7641360" cy="71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Part 5: SLURM (continued)</a:t>
            </a:r>
            <a:endParaRPr b="0" lang="en-GB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714240" y="2000160"/>
            <a:ext cx="7641360" cy="12452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Part 6: Advanced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1360" cy="711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6: Containers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4600" cy="4212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Containers at BAS are still a work in progress</a:t>
            </a:r>
            <a:endParaRPr b="0" lang="en-GB" sz="1600" spc="-1" strike="noStrike">
              <a:latin typeface="Arial"/>
            </a:endParaRPr>
          </a:p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What are containers?</a:t>
            </a:r>
            <a:endParaRPr b="0" lang="en-GB" sz="1600" spc="-1" strike="noStrike">
              <a:latin typeface="Arial"/>
            </a:endParaRPr>
          </a:p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Podman</a:t>
            </a:r>
            <a:endParaRPr b="0" lang="en-GB" sz="1600" spc="-1" strike="noStrike">
              <a:latin typeface="Arial"/>
            </a:endParaRPr>
          </a:p>
          <a:p>
            <a:pPr lvl="2" marL="635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To be able to use, you need to contact the service desk</a:t>
            </a:r>
            <a:endParaRPr b="0" lang="en-GB" sz="1200" spc="-1" strike="noStrike">
              <a:latin typeface="Arial"/>
            </a:endParaRPr>
          </a:p>
          <a:p>
            <a:pPr lvl="2" marL="635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Container images must be downloaded to each node or workstation</a:t>
            </a:r>
            <a:endParaRPr b="0" lang="en-GB" sz="1200" spc="-1" strike="noStrike">
              <a:latin typeface="Arial"/>
            </a:endParaRPr>
          </a:p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Singularity</a:t>
            </a:r>
            <a:endParaRPr b="0" lang="en-GB" sz="1600" spc="-1" strike="noStrike">
              <a:latin typeface="Arial"/>
            </a:endParaRPr>
          </a:p>
          <a:p>
            <a:pPr lvl="2" marL="635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Designed with HPC usage in mind</a:t>
            </a:r>
            <a:endParaRPr b="0" lang="en-GB" sz="1200" spc="-1" strike="noStrike">
              <a:latin typeface="Arial"/>
            </a:endParaRPr>
          </a:p>
          <a:p>
            <a:pPr lvl="2" marL="635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Ready to use on workstations and nodes</a:t>
            </a:r>
            <a:endParaRPr b="0" lang="en-GB" sz="1200" spc="-1" strike="noStrike">
              <a:latin typeface="Arial"/>
            </a:endParaRPr>
          </a:p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For more information: </a:t>
            </a:r>
            <a:r>
              <a:rPr b="0" lang="en-GB" sz="1600" spc="-1" strike="noStrike" u="sng">
                <a:solidFill>
                  <a:srgbClr val="0000ff"/>
                </a:solidFill>
                <a:uFillTx/>
                <a:latin typeface="Calibri"/>
                <a:ea typeface="Calibri"/>
                <a:hlinkClick r:id="rId2"/>
              </a:rPr>
              <a:t>http://ictdocs/wiki/index.php/HPC:Containers</a:t>
            </a:r>
            <a:r>
              <a:rPr b="0" lang="en-GB" sz="1600" spc="-1" strike="noStrike">
                <a:solidFill>
                  <a:srgbClr val="8b8b8b"/>
                </a:solidFill>
                <a:latin typeface="Calibri"/>
                <a:ea typeface="Calibri"/>
              </a:rPr>
              <a:t> 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</a:pPr>
            <a:endParaRPr b="0" lang="en-GB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14240" y="2000160"/>
            <a:ext cx="7641360" cy="12452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Part 1: HPC Basic Principals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714240" y="2000160"/>
            <a:ext cx="7641360" cy="12452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Part 7: Final tips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1360" cy="711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Developer Environment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4600" cy="4212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Use git!</a:t>
            </a:r>
            <a:endParaRPr b="0" lang="en-GB" sz="16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</a:rPr>
              <a:t>If you are writing code it is a good idea to put it onto github</a:t>
            </a:r>
            <a:endParaRPr b="0" lang="en-GB" sz="13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</a:rPr>
              <a:t>You can git pull the code onto remote machines (and reverse changes)</a:t>
            </a:r>
            <a:endParaRPr b="0" lang="en-GB" sz="1300" spc="-1" strike="noStrike">
              <a:latin typeface="Arial"/>
            </a:endParaRPr>
          </a:p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Try to make your code:</a:t>
            </a:r>
            <a:endParaRPr b="0" lang="en-GB" sz="16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</a:rPr>
              <a:t>Repeatable: can another lab member download and run your code? </a:t>
            </a:r>
            <a:endParaRPr b="0" lang="en-GB" sz="13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</a:rPr>
              <a:t>Reproducible: could some else repeat your workflow? </a:t>
            </a:r>
            <a:endParaRPr b="0" lang="en-GB" sz="13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</a:rPr>
              <a:t>Shareable: put your code in a group drive or repository such as github 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If you need to move work between clusters containers can help. All of the required software is within the container.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</a:pPr>
            <a:endParaRPr b="0" lang="en-GB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1360" cy="711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Best Practice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4600" cy="4212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User Policy</a:t>
            </a:r>
            <a:endParaRPr b="0" lang="en-GB" sz="16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Link: </a:t>
            </a:r>
            <a:endParaRPr b="0" lang="en-GB" sz="1100" spc="-1" strike="noStrike">
              <a:latin typeface="Arial"/>
            </a:endParaRPr>
          </a:p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Do!</a:t>
            </a:r>
            <a:endParaRPr b="0" lang="en-GB" sz="16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Test small jobs first (one core) before submitting a large array</a:t>
            </a:r>
            <a:endParaRPr b="0" lang="en-GB" sz="105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Ask for help:</a:t>
            </a:r>
            <a:endParaRPr b="0" lang="en-GB" sz="105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Preferably submit a help desk ticket </a:t>
            </a:r>
            <a:endParaRPr b="0" lang="en-GB" sz="105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Give us much detail as possible</a:t>
            </a:r>
            <a:endParaRPr b="0" lang="en-GB" sz="1050" spc="-1" strike="noStrike">
              <a:latin typeface="Arial"/>
            </a:endParaRPr>
          </a:p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Don't!</a:t>
            </a:r>
            <a:endParaRPr b="0" lang="en-GB" sz="16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Submit jobs which use more than 4 nodes at a time</a:t>
            </a:r>
            <a:endParaRPr b="0" lang="en-GB" sz="105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Cancel and reschedule jobs</a:t>
            </a:r>
            <a:endParaRPr b="0" lang="en-GB" sz="105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Request more RAM/Cores than you need</a:t>
            </a:r>
            <a:endParaRPr b="0" lang="en-GB" sz="105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None/>
            </a:pPr>
            <a:endParaRPr b="0" lang="en-GB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1360" cy="711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HELP!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4600" cy="4212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Service desk: </a:t>
            </a:r>
            <a:r>
              <a:rPr b="0" lang="en-GB" sz="16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servicedesk@bas.ac.uk</a:t>
            </a:r>
            <a:endParaRPr b="0" lang="en-GB" sz="16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Send in a ticket if you are having problems</a:t>
            </a:r>
            <a:endParaRPr b="0" lang="en-GB" sz="11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Try to give some detail of the problem</a:t>
            </a:r>
            <a:endParaRPr b="0" lang="en-GB" sz="11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For HPC jobs the name/location of your job script, what shell you are using, modules you are trying to use </a:t>
            </a: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	</a:t>
            </a:r>
            <a:endParaRPr b="0" lang="en-GB" sz="1600" spc="-1" strike="noStrike">
              <a:latin typeface="Arial"/>
            </a:endParaRPr>
          </a:p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HPC User Guide: </a:t>
            </a:r>
            <a:r>
              <a:rPr b="0" lang="en-GB" sz="1600" spc="-1" strike="noStrike" u="sng">
                <a:solidFill>
                  <a:srgbClr val="0000ff"/>
                </a:solidFill>
                <a:uFillTx/>
                <a:latin typeface="Calibri"/>
                <a:ea typeface="Calibri"/>
                <a:hlinkClick r:id="rId3"/>
              </a:rPr>
              <a:t>http://ictdocs/wiki/index.php?title=HPC:User_Guide</a:t>
            </a:r>
            <a:endParaRPr b="0" lang="en-GB" sz="1600" spc="-1" strike="noStrike">
              <a:latin typeface="Arial"/>
            </a:endParaRPr>
          </a:p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Calibri"/>
              </a:rPr>
              <a:t>Service Desk Solutions</a:t>
            </a:r>
            <a:endParaRPr b="0" lang="en-GB" sz="16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Short solutions to common problems i.e. generating an SSH key</a:t>
            </a:r>
            <a:endParaRPr b="0" lang="en-GB" sz="1200" spc="-1" strike="noStrike">
              <a:latin typeface="Arial"/>
            </a:endParaRPr>
          </a:p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Calibri"/>
              </a:rPr>
              <a:t>Email List: </a:t>
            </a: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Calibri"/>
                <a:hlinkClick r:id="rId4"/>
              </a:rPr>
              <a:t>bashpc@exchange.nerc.ac.uk</a:t>
            </a: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Calibri"/>
              </a:rPr>
              <a:t> </a:t>
            </a:r>
            <a:endParaRPr b="0" lang="en-GB" sz="16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You get added to this list when we create your account</a:t>
            </a:r>
            <a:endParaRPr b="0" lang="en-GB" sz="12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</a:pPr>
            <a:endParaRPr b="0" lang="en-GB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714240" y="2000160"/>
            <a:ext cx="7641360" cy="12452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spcBef>
                <a:spcPts val="561"/>
              </a:spcBef>
              <a:spcAft>
                <a:spcPts val="1199"/>
              </a:spcAft>
              <a:buNone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Any Questions? 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1360" cy="711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1: What is HPC?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1080000" y="1080000"/>
            <a:ext cx="7557840" cy="469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HPC: High Performance Computing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High powered workstation(s)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DejaVu Sans"/>
              </a:rPr>
              <a:t>Lots of RAM</a:t>
            </a:r>
            <a:endParaRPr b="0" lang="en-GB" sz="1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DejaVu Sans"/>
              </a:rPr>
              <a:t>Lots of cores</a:t>
            </a:r>
            <a:endParaRPr b="0" lang="en-GB" sz="1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DejaVu Sans"/>
              </a:rPr>
              <a:t>High spec GPU cards for AI or 3D visualisation</a:t>
            </a:r>
            <a:endParaRPr b="0" lang="en-GB" sz="1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DejaVu Sans"/>
              </a:rPr>
              <a:t>Submit host for SLURM jobs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compute cluster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  <a:ea typeface="DejaVu Sans"/>
              </a:rPr>
              <a:t>A large number of computers (worker nodes) usually commodity servers</a:t>
            </a:r>
            <a:endParaRPr b="0" lang="en-GB" sz="13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  <a:ea typeface="DejaVu Sans"/>
              </a:rPr>
              <a:t>A head node(s) </a:t>
            </a:r>
            <a:endParaRPr b="0" lang="en-GB" sz="13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  <a:ea typeface="DejaVu Sans"/>
              </a:rPr>
              <a:t>Configured to work as one system and share resources</a:t>
            </a:r>
            <a:endParaRPr b="0" lang="en-GB" sz="13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  <a:ea typeface="DejaVu Sans"/>
              </a:rPr>
              <a:t>A scheduler (SLURM) runs and prioritises jobs</a:t>
            </a:r>
            <a:endParaRPr b="0" lang="en-GB" sz="13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  <a:ea typeface="DejaVu Sans"/>
              </a:rPr>
              <a:t>Nodes can pass messages between each other (parallelisation)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3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National or TIER 1 centre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Dedicated data centres hosting large scale HPC clusters</a:t>
            </a:r>
            <a:endParaRPr b="0" lang="en-GB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Lots and lots of nodes!</a:t>
            </a:r>
            <a:endParaRPr b="0" lang="en-GB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Often used for scale out</a:t>
            </a:r>
            <a:endParaRPr b="0" lang="en-GB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JASMIN or ARCHER are facilities that you may have or need access to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1360" cy="711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1: A simple cluster</a:t>
            </a:r>
            <a:endParaRPr b="0" lang="en-GB" sz="2200" spc="-1" strike="noStrike"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2"/>
          <a:stretch/>
        </p:blipFill>
        <p:spPr>
          <a:xfrm>
            <a:off x="900000" y="1260000"/>
            <a:ext cx="4137840" cy="2843280"/>
          </a:xfrm>
          <a:prstGeom prst="rect">
            <a:avLst/>
          </a:prstGeom>
          <a:ln w="0">
            <a:noFill/>
          </a:ln>
        </p:spPr>
      </p:pic>
      <p:sp>
        <p:nvSpPr>
          <p:cNvPr id="92" name=""/>
          <p:cNvSpPr/>
          <p:nvPr/>
        </p:nvSpPr>
        <p:spPr>
          <a:xfrm>
            <a:off x="5580000" y="1142640"/>
            <a:ext cx="3057840" cy="425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A cluster is a group of computers (worker nodes)</a:t>
            </a:r>
            <a:endParaRPr b="0" lang="en-GB" sz="13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A head node co-ordinates  resources: RAM, storage, cores, software</a:t>
            </a:r>
            <a:endParaRPr b="0" lang="en-GB" sz="13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A login or submit node is used for sending jobs to the cluster</a:t>
            </a:r>
            <a:endParaRPr b="0" lang="en-GB" sz="13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Normally there is some shared storage (group drives / homes)</a:t>
            </a:r>
            <a:endParaRPr b="0" lang="en-GB" sz="13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Nodes might also have a small amount of local storage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1360" cy="711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1: Why use HPC?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94" name=""/>
          <p:cNvSpPr/>
          <p:nvPr/>
        </p:nvSpPr>
        <p:spPr>
          <a:xfrm>
            <a:off x="739440" y="1080000"/>
            <a:ext cx="7898400" cy="467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What types of big problem might require a “Big Computer”?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Memory Intensive: A single problem requiring a large amount of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memory.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 Intensive: A single problem operating on a large amount of data.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High Throughput: Many unrelated problems to be executed in bulk</a:t>
            </a:r>
            <a:br/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 Intensive: A single problem requiring a large amount of computation.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773</TotalTime>
  <Application>LibreOffice/7.2.5.2$Linux_X86_64 LibreOffice_project/20$Build-2</Application>
  <AppVersion>15.0000</AppVersion>
  <Company>NERC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2009-10-05T15:27:08Z</dcterms:created>
  <dc:creator>JAOL</dc:creator>
  <dc:description/>
  <dc:language>en-GB</dc:language>
  <cp:lastModifiedBy/>
  <dcterms:modified xsi:type="dcterms:W3CDTF">2022-02-09T23:07:41Z</dcterms:modified>
  <cp:revision>1235</cp:revision>
  <dc:subject/>
  <dc:title>Slide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0x010100F676C0974A331C4DAA8C1BE9CB87D358</vt:lpwstr>
  </property>
  <property fmtid="{D5CDD505-2E9C-101B-9397-08002B2CF9AE}" pid="3" name="PresentationFormat">
    <vt:lpwstr>On-screen Show (4:3)</vt:lpwstr>
  </property>
  <property fmtid="{D5CDD505-2E9C-101B-9397-08002B2CF9AE}" pid="4" name="Slides">
    <vt:r8>36</vt:r8>
  </property>
</Properties>
</file>